
<file path=[Content_Types].xml><?xml version="1.0" encoding="utf-8"?>
<Types xmlns="http://schemas.openxmlformats.org/package/2006/content-types">
  <Default Extension="emf" ContentType="image/x-emf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notesMasterIdLst>
    <p:notesMasterId r:id="rId25"/>
  </p:notesMasterIdLst>
  <p:handoutMasterIdLst>
    <p:handoutMasterId r:id="rId26"/>
  </p:handoutMasterIdLst>
  <p:sldIdLst>
    <p:sldId id="256" r:id="rId3"/>
    <p:sldId id="262" r:id="rId4"/>
    <p:sldId id="266" r:id="rId5"/>
    <p:sldId id="283" r:id="rId6"/>
    <p:sldId id="294" r:id="rId7"/>
    <p:sldId id="284" r:id="rId8"/>
    <p:sldId id="295" r:id="rId9"/>
    <p:sldId id="296" r:id="rId10"/>
    <p:sldId id="297" r:id="rId11"/>
    <p:sldId id="298" r:id="rId12"/>
    <p:sldId id="299" r:id="rId13"/>
    <p:sldId id="301" r:id="rId14"/>
    <p:sldId id="300" r:id="rId15"/>
    <p:sldId id="302" r:id="rId16"/>
    <p:sldId id="307" r:id="rId17"/>
    <p:sldId id="303" r:id="rId18"/>
    <p:sldId id="308" r:id="rId19"/>
    <p:sldId id="313" r:id="rId20"/>
    <p:sldId id="309" r:id="rId21"/>
    <p:sldId id="314" r:id="rId22"/>
    <p:sldId id="310" r:id="rId23"/>
    <p:sldId id="257" r:id="rId24"/>
  </p:sldIdLst>
  <p:sldSz cx="12192000" cy="6858000"/>
  <p:notesSz cx="6858000" cy="9144000"/>
  <p:custDataLst>
    <p:tags r:id="rId2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24">
          <p15:clr>
            <a:srgbClr val="A4A3A4"/>
          </p15:clr>
        </p15:guide>
        <p15:guide id="2" pos="386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BFBFBF"/>
    <a:srgbClr val="8CB271"/>
    <a:srgbClr val="ABC4A3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778" autoAdjust="0"/>
    <p:restoredTop sz="94660"/>
  </p:normalViewPr>
  <p:slideViewPr>
    <p:cSldViewPr snapToGrid="0">
      <p:cViewPr varScale="1">
        <p:scale>
          <a:sx n="90" d="100"/>
          <a:sy n="90" d="100"/>
        </p:scale>
        <p:origin x="204" y="-744"/>
      </p:cViewPr>
      <p:guideLst>
        <p:guide orient="horz" pos="2124"/>
        <p:guide pos="3861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ags" Target="tags/tag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cs typeface="阿里巴巴普惠体" panose="00020600040101010101" charset="-122"/>
              </a:rPr>
              <a:t>2024/8/3</a:t>
            </a:fld>
            <a:endParaRPr lang="zh-CN" altLang="en-US">
              <a:cs typeface="阿里巴巴普惠体" panose="00020600040101010101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cs typeface="阿里巴巴普惠体" panose="00020600040101010101" charset="-122"/>
              </a:rPr>
              <a:t>‹#›</a:t>
            </a:fld>
            <a:endParaRPr lang="zh-CN" altLang="en-US">
              <a:cs typeface="阿里巴巴普惠体" panose="00020600040101010101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fld id="{D2A48B96-639E-45A3-A0BA-2464DFDB1FAA}" type="datetimeFigureOut">
              <a:rPr lang="zh-CN" altLang="en-US" smtClean="0"/>
              <a:t>2024/8/3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阿里巴巴普惠体" panose="00020600040101010101" charset="-122"/>
        <a:ea typeface="阿里巴巴普惠体" panose="00020600040101010101" charset="-122"/>
        <a:cs typeface="阿里巴巴普惠体" panose="00020600040101010101" charset="-122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阿里巴巴普惠体" panose="00020600040101010101" charset="-122"/>
        <a:ea typeface="阿里巴巴普惠体" panose="00020600040101010101" charset="-122"/>
        <a:cs typeface="阿里巴巴普惠体" panose="00020600040101010101" charset="-122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阿里巴巴普惠体" panose="00020600040101010101" charset="-122"/>
        <a:ea typeface="阿里巴巴普惠体" panose="00020600040101010101" charset="-122"/>
        <a:cs typeface="阿里巴巴普惠体" panose="00020600040101010101" charset="-122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阿里巴巴普惠体" panose="00020600040101010101" charset="-122"/>
        <a:ea typeface="阿里巴巴普惠体" panose="00020600040101010101" charset="-122"/>
        <a:cs typeface="阿里巴巴普惠体" panose="00020600040101010101" charset="-122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阿里巴巴普惠体" panose="00020600040101010101" charset="-122"/>
        <a:ea typeface="阿里巴巴普惠体" panose="00020600040101010101" charset="-122"/>
        <a:cs typeface="阿里巴巴普惠体" panose="00020600040101010101" charset="-122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10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2.xml"/><Relationship Id="rId4" Type="http://schemas.openxmlformats.org/officeDocument/2006/relationships/tags" Target="../tags/tag1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60.xml"/><Relationship Id="rId2" Type="http://schemas.openxmlformats.org/officeDocument/2006/relationships/tags" Target="../tags/tag59.xml"/><Relationship Id="rId1" Type="http://schemas.openxmlformats.org/officeDocument/2006/relationships/tags" Target="../tags/tag58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62.xml"/><Relationship Id="rId4" Type="http://schemas.openxmlformats.org/officeDocument/2006/relationships/tags" Target="../tags/tag6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65.xml"/><Relationship Id="rId2" Type="http://schemas.openxmlformats.org/officeDocument/2006/relationships/tags" Target="../tags/tag64.xml"/><Relationship Id="rId1" Type="http://schemas.openxmlformats.org/officeDocument/2006/relationships/tags" Target="../tags/tag63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66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tags" Target="../tags/tag69.xml"/><Relationship Id="rId2" Type="http://schemas.openxmlformats.org/officeDocument/2006/relationships/tags" Target="../tags/tag68.xml"/><Relationship Id="rId1" Type="http://schemas.openxmlformats.org/officeDocument/2006/relationships/tags" Target="../tags/tag67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71.xml"/><Relationship Id="rId4" Type="http://schemas.openxmlformats.org/officeDocument/2006/relationships/tags" Target="../tags/tag70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7.xml"/><Relationship Id="rId4" Type="http://schemas.openxmlformats.org/officeDocument/2006/relationships/tags" Target="../tags/tag16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20.xml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22.xml"/><Relationship Id="rId4" Type="http://schemas.openxmlformats.org/officeDocument/2006/relationships/tags" Target="../tags/tag2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25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tags" Target="../tags/tag28.xml"/><Relationship Id="rId5" Type="http://schemas.openxmlformats.org/officeDocument/2006/relationships/tags" Target="../tags/tag27.xml"/><Relationship Id="rId4" Type="http://schemas.openxmlformats.org/officeDocument/2006/relationships/tags" Target="../tags/tag26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tags" Target="../tags/tag36.xml"/><Relationship Id="rId3" Type="http://schemas.openxmlformats.org/officeDocument/2006/relationships/tags" Target="../tags/tag31.xml"/><Relationship Id="rId7" Type="http://schemas.openxmlformats.org/officeDocument/2006/relationships/tags" Target="../tags/tag35.xml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6" Type="http://schemas.openxmlformats.org/officeDocument/2006/relationships/tags" Target="../tags/tag34.xml"/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9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tags" Target="../tags/tag44.xml"/><Relationship Id="rId3" Type="http://schemas.openxmlformats.org/officeDocument/2006/relationships/tags" Target="../tags/tag39.xml"/><Relationship Id="rId7" Type="http://schemas.openxmlformats.org/officeDocument/2006/relationships/tags" Target="../tags/tag43.xml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6" Type="http://schemas.openxmlformats.org/officeDocument/2006/relationships/tags" Target="../tags/tag42.xml"/><Relationship Id="rId5" Type="http://schemas.openxmlformats.org/officeDocument/2006/relationships/tags" Target="../tags/tag41.xml"/><Relationship Id="rId10" Type="http://schemas.openxmlformats.org/officeDocument/2006/relationships/hyperlink" Target="http://www.1ppt.com/moban/" TargetMode="External"/><Relationship Id="rId4" Type="http://schemas.openxmlformats.org/officeDocument/2006/relationships/tags" Target="../tags/tag40.xml"/><Relationship Id="rId9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47.xml"/><Relationship Id="rId2" Type="http://schemas.openxmlformats.org/officeDocument/2006/relationships/tags" Target="../tags/tag46.xml"/><Relationship Id="rId1" Type="http://schemas.openxmlformats.org/officeDocument/2006/relationships/tags" Target="../tags/tag45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48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51.xml"/><Relationship Id="rId2" Type="http://schemas.openxmlformats.org/officeDocument/2006/relationships/tags" Target="../tags/tag50.xml"/><Relationship Id="rId1" Type="http://schemas.openxmlformats.org/officeDocument/2006/relationships/tags" Target="../tags/tag49.xml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54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53.xml"/><Relationship Id="rId1" Type="http://schemas.openxmlformats.org/officeDocument/2006/relationships/tags" Target="../tags/tag52.xml"/><Relationship Id="rId6" Type="http://schemas.openxmlformats.org/officeDocument/2006/relationships/tags" Target="../tags/tag57.xml"/><Relationship Id="rId5" Type="http://schemas.openxmlformats.org/officeDocument/2006/relationships/tags" Target="../tags/tag56.xml"/><Relationship Id="rId4" Type="http://schemas.openxmlformats.org/officeDocument/2006/relationships/tags" Target="../tags/tag5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1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2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2024/8/3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1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/>
              <a:t>单击此处编辑标题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2024/8/3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2024/8/3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2024/8/3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/>
              <a:t>单击此处编辑标题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5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/>
              <a:t>2024/8/3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77625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/>
              <a:t>2024/8/3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96710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327173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2024/8/3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2024/8/3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2024/8/3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2024/8/3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2024/8/3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TextBox 3">
            <a:extLst>
              <a:ext uri="{FF2B5EF4-FFF2-40B4-BE49-F238E27FC236}">
                <a16:creationId xmlns:a16="http://schemas.microsoft.com/office/drawing/2014/main" id="{A1DEEAAC-A2BB-D991-2225-36D62DCF022E}"/>
              </a:ext>
            </a:extLst>
          </p:cNvPr>
          <p:cNvSpPr txBox="1"/>
          <p:nvPr userDrawn="1"/>
        </p:nvSpPr>
        <p:spPr>
          <a:xfrm>
            <a:off x="1755305" y="6665270"/>
            <a:ext cx="1800200" cy="118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0"/>
              </a:rPr>
              <a:t>PPT</a:t>
            </a:r>
            <a:r>
              <a:rPr lang="zh-CN" altLang="en-US" sz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0"/>
              </a:rPr>
              <a:t>模板</a:t>
            </a:r>
            <a:r>
              <a:rPr lang="zh-CN" altLang="en-US" sz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http://www.1ppt.com/moban/</a:t>
            </a:r>
            <a:r>
              <a:rPr lang="zh-CN" altLang="en-US" sz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1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673550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2024/8/3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2024/8/3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1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2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2024/8/3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18" Type="http://schemas.openxmlformats.org/officeDocument/2006/relationships/tags" Target="../tags/tag6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ags" Target="../tags/tag5.xml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3.xml"/><Relationship Id="rId10" Type="http://schemas.openxmlformats.org/officeDocument/2006/relationships/slideLayout" Target="../slideLayouts/slideLayout10.xml"/><Relationship Id="rId19" Type="http://schemas.openxmlformats.org/officeDocument/2006/relationships/tags" Target="../tags/tag7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5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6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7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2024/8/3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8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9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custDataLst>
      <p:tags r:id="rId14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60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阿里巴巴普惠体" panose="00020600040101010101" charset="-122"/>
          <a:ea typeface="阿里巴巴普惠体" panose="00020600040101010101" charset="-122"/>
          <a:cs typeface="阿里巴巴普惠体" panose="00020600040101010101" charset="-122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阿里巴巴普惠体" panose="00020600040101010101" charset="-122"/>
          <a:ea typeface="阿里巴巴普惠体" panose="00020600040101010101" charset="-122"/>
          <a:cs typeface="阿里巴巴普惠体" panose="00020600040101010101" charset="-122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阿里巴巴普惠体" panose="00020600040101010101" charset="-122"/>
          <a:ea typeface="阿里巴巴普惠体" panose="00020600040101010101" charset="-122"/>
          <a:cs typeface="阿里巴巴普惠体" panose="00020600040101010101" charset="-122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阿里巴巴普惠体" panose="00020600040101010101" charset="-122"/>
          <a:ea typeface="阿里巴巴普惠体" panose="00020600040101010101" charset="-122"/>
          <a:cs typeface="阿里巴巴普惠体" panose="00020600040101010101" charset="-122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阿里巴巴普惠体" panose="00020600040101010101" charset="-122"/>
          <a:ea typeface="阿里巴巴普惠体" panose="00020600040101010101" charset="-122"/>
          <a:cs typeface="阿里巴巴普惠体" panose="00020600040101010101" charset="-122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阿里巴巴普惠体" panose="00020600040101010101" charset="-122"/>
          <a:ea typeface="阿里巴巴普惠体" panose="00020600040101010101" charset="-122"/>
          <a:cs typeface="阿里巴巴普惠体" panose="00020600040101010101" charset="-122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642415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2.xml"/><Relationship Id="rId5" Type="http://schemas.openxmlformats.org/officeDocument/2006/relationships/image" Target="../media/image3.emf"/><Relationship Id="rId4" Type="http://schemas.openxmlformats.org/officeDocument/2006/relationships/image" Target="../media/image2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1.xml"/><Relationship Id="rId4" Type="http://schemas.openxmlformats.org/officeDocument/2006/relationships/image" Target="../media/image3.e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.emf"/><Relationship Id="rId7" Type="http://schemas.openxmlformats.org/officeDocument/2006/relationships/image" Target="../media/image1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3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3.xml"/><Relationship Id="rId5" Type="http://schemas.openxmlformats.org/officeDocument/2006/relationships/image" Target="../media/image3.emf"/><Relationship Id="rId4" Type="http://schemas.openxmlformats.org/officeDocument/2006/relationships/image" Target="../media/image2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4.xml"/><Relationship Id="rId5" Type="http://schemas.openxmlformats.org/officeDocument/2006/relationships/image" Target="../media/image13.png"/><Relationship Id="rId4" Type="http://schemas.openxmlformats.org/officeDocument/2006/relationships/image" Target="../media/image3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5.xml"/><Relationship Id="rId5" Type="http://schemas.openxmlformats.org/officeDocument/2006/relationships/image" Target="../media/image14.png"/><Relationship Id="rId4" Type="http://schemas.openxmlformats.org/officeDocument/2006/relationships/image" Target="../media/image3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6.xml"/><Relationship Id="rId5" Type="http://schemas.openxmlformats.org/officeDocument/2006/relationships/image" Target="../media/image3.emf"/><Relationship Id="rId4" Type="http://schemas.openxmlformats.org/officeDocument/2006/relationships/image" Target="../media/image2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7.xml"/><Relationship Id="rId5" Type="http://schemas.openxmlformats.org/officeDocument/2006/relationships/image" Target="../media/image15.png"/><Relationship Id="rId4" Type="http://schemas.openxmlformats.org/officeDocument/2006/relationships/image" Target="../media/image3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video" Target="../media/media1.mp4"/><Relationship Id="rId7" Type="http://schemas.openxmlformats.org/officeDocument/2006/relationships/image" Target="../media/image16.png"/><Relationship Id="rId2" Type="http://schemas.microsoft.com/office/2007/relationships/media" Target="../media/media1.mp4"/><Relationship Id="rId1" Type="http://schemas.openxmlformats.org/officeDocument/2006/relationships/tags" Target="../tags/tag88.xml"/><Relationship Id="rId6" Type="http://schemas.openxmlformats.org/officeDocument/2006/relationships/image" Target="../media/image3.emf"/><Relationship Id="rId5" Type="http://schemas.openxmlformats.org/officeDocument/2006/relationships/image" Target="../media/image1.emf"/><Relationship Id="rId4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9.xml"/><Relationship Id="rId5" Type="http://schemas.openxmlformats.org/officeDocument/2006/relationships/image" Target="../media/image3.emf"/><Relationship Id="rId4" Type="http://schemas.openxmlformats.org/officeDocument/2006/relationships/image" Target="../media/image2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90.xml"/><Relationship Id="rId4" Type="http://schemas.openxmlformats.org/officeDocument/2006/relationships/image" Target="../media/image3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3.xml"/><Relationship Id="rId5" Type="http://schemas.openxmlformats.org/officeDocument/2006/relationships/image" Target="../media/image3.emf"/><Relationship Id="rId4" Type="http://schemas.openxmlformats.org/officeDocument/2006/relationships/image" Target="../media/image2.emf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17.png"/><Relationship Id="rId2" Type="http://schemas.openxmlformats.org/officeDocument/2006/relationships/video" Target="NULL" TargetMode="External"/><Relationship Id="rId1" Type="http://schemas.openxmlformats.org/officeDocument/2006/relationships/tags" Target="../tags/tag91.xml"/><Relationship Id="rId6" Type="http://schemas.openxmlformats.org/officeDocument/2006/relationships/image" Target="../media/image3.emf"/><Relationship Id="rId5" Type="http://schemas.openxmlformats.org/officeDocument/2006/relationships/image" Target="../media/image1.emf"/><Relationship Id="rId4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92.xml"/><Relationship Id="rId5" Type="http://schemas.openxmlformats.org/officeDocument/2006/relationships/image" Target="../media/image18.png"/><Relationship Id="rId4" Type="http://schemas.openxmlformats.org/officeDocument/2006/relationships/image" Target="../media/image3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93.xml"/><Relationship Id="rId5" Type="http://schemas.openxmlformats.org/officeDocument/2006/relationships/image" Target="../media/image3.emf"/><Relationship Id="rId4" Type="http://schemas.openxmlformats.org/officeDocument/2006/relationships/image" Target="../media/image2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4.xml"/><Relationship Id="rId5" Type="http://schemas.openxmlformats.org/officeDocument/2006/relationships/image" Target="../media/image4.png"/><Relationship Id="rId4" Type="http://schemas.openxmlformats.org/officeDocument/2006/relationships/image" Target="../media/image3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5.xml"/><Relationship Id="rId4" Type="http://schemas.openxmlformats.org/officeDocument/2006/relationships/image" Target="../media/image3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6.xml"/><Relationship Id="rId5" Type="http://schemas.openxmlformats.org/officeDocument/2006/relationships/image" Target="../media/image3.emf"/><Relationship Id="rId4" Type="http://schemas.openxmlformats.org/officeDocument/2006/relationships/image" Target="../media/image2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7.xml"/><Relationship Id="rId5" Type="http://schemas.openxmlformats.org/officeDocument/2006/relationships/image" Target="../media/image5.png"/><Relationship Id="rId4" Type="http://schemas.openxmlformats.org/officeDocument/2006/relationships/image" Target="../media/image3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8.xml"/><Relationship Id="rId4" Type="http://schemas.openxmlformats.org/officeDocument/2006/relationships/image" Target="../media/image3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9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3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0.xml"/><Relationship Id="rId5" Type="http://schemas.openxmlformats.org/officeDocument/2006/relationships/image" Target="../media/image8.png"/><Relationship Id="rId4" Type="http://schemas.openxmlformats.org/officeDocument/2006/relationships/image" Target="../media/image3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9481" t="25661" r="17537" b="24417"/>
          <a:stretch>
            <a:fillRect/>
          </a:stretch>
        </p:blipFill>
        <p:spPr>
          <a:xfrm>
            <a:off x="0" y="0"/>
            <a:ext cx="12278360" cy="697611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548890" y="-216535"/>
            <a:ext cx="5457825" cy="49815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22590" y="3263265"/>
            <a:ext cx="5381625" cy="5295900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2404926" y="2194560"/>
            <a:ext cx="849463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7200" dirty="0">
                <a:solidFill>
                  <a:srgbClr val="8CB271"/>
                </a:solidFill>
                <a:cs typeface="+mn-ea"/>
                <a:sym typeface="+mn-lt"/>
              </a:rPr>
              <a:t>并发任务调度及杂谈</a:t>
            </a:r>
            <a:endParaRPr lang="en-US" altLang="zh-CN" sz="72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13" name="组合 12"/>
          <p:cNvGrpSpPr/>
          <p:nvPr/>
        </p:nvGrpSpPr>
        <p:grpSpPr>
          <a:xfrm rot="5400000">
            <a:off x="10698233" y="1506845"/>
            <a:ext cx="1317744" cy="164718"/>
            <a:chOff x="2566815" y="1366060"/>
            <a:chExt cx="1317744" cy="164718"/>
          </a:xfrm>
        </p:grpSpPr>
        <p:sp>
          <p:nvSpPr>
            <p:cNvPr id="14" name="椭圆 13"/>
            <p:cNvSpPr/>
            <p:nvPr/>
          </p:nvSpPr>
          <p:spPr>
            <a:xfrm>
              <a:off x="2566815" y="1366060"/>
              <a:ext cx="164718" cy="164718"/>
            </a:xfrm>
            <a:prstGeom prst="ellipse">
              <a:avLst/>
            </a:prstGeom>
            <a:solidFill>
              <a:srgbClr val="ABC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" name="椭圆 14"/>
            <p:cNvSpPr/>
            <p:nvPr/>
          </p:nvSpPr>
          <p:spPr>
            <a:xfrm>
              <a:off x="2797420" y="1366060"/>
              <a:ext cx="164718" cy="164718"/>
            </a:xfrm>
            <a:prstGeom prst="ellipse">
              <a:avLst/>
            </a:prstGeom>
            <a:solidFill>
              <a:srgbClr val="ABC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6" name="椭圆 15"/>
            <p:cNvSpPr/>
            <p:nvPr/>
          </p:nvSpPr>
          <p:spPr>
            <a:xfrm>
              <a:off x="3028024" y="1366060"/>
              <a:ext cx="164718" cy="164718"/>
            </a:xfrm>
            <a:prstGeom prst="ellipse">
              <a:avLst/>
            </a:prstGeom>
            <a:solidFill>
              <a:srgbClr val="ABC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7" name="椭圆 16"/>
            <p:cNvSpPr/>
            <p:nvPr/>
          </p:nvSpPr>
          <p:spPr>
            <a:xfrm>
              <a:off x="3258629" y="1366060"/>
              <a:ext cx="164718" cy="16471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>
              <a:off x="3489234" y="1366060"/>
              <a:ext cx="164718" cy="16471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>
              <a:off x="3719841" y="1366060"/>
              <a:ext cx="164718" cy="16471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0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9481" t="25661" r="17537" b="24417"/>
          <a:stretch>
            <a:fillRect/>
          </a:stretch>
        </p:blipFill>
        <p:spPr>
          <a:xfrm>
            <a:off x="0" y="0"/>
            <a:ext cx="12278360" cy="697611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299720" y="316230"/>
            <a:ext cx="1167765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-292100" y="-240030"/>
            <a:ext cx="1505585" cy="1481455"/>
          </a:xfrm>
          <a:prstGeom prst="rect">
            <a:avLst/>
          </a:prstGeom>
        </p:spPr>
      </p:pic>
      <p:sp>
        <p:nvSpPr>
          <p:cNvPr id="11" name="文本框 3"/>
          <p:cNvSpPr>
            <a:spLocks noGrp="1"/>
          </p:cNvSpPr>
          <p:nvPr>
            <p:ph type="title"/>
          </p:nvPr>
        </p:nvSpPr>
        <p:spPr>
          <a:xfrm>
            <a:off x="1201420" y="109855"/>
            <a:ext cx="7190105" cy="895350"/>
          </a:xfrm>
        </p:spPr>
        <p:txBody>
          <a:bodyPr>
            <a:noAutofit/>
          </a:bodyPr>
          <a:lstStyle/>
          <a:p>
            <a:pPr algn="l"/>
            <a:r>
              <a:rPr lang="zh-CN" altLang="en-US" sz="24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临界区资源管理</a:t>
            </a:r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C0FDFF81-9E1A-53DD-36F9-D209D30854AD}"/>
              </a:ext>
            </a:extLst>
          </p:cNvPr>
          <p:cNvSpPr/>
          <p:nvPr/>
        </p:nvSpPr>
        <p:spPr>
          <a:xfrm>
            <a:off x="1697650" y="1115060"/>
            <a:ext cx="2317898" cy="659219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什么时候解锁？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D80700C-6ABF-A5B5-203C-12E2FFE29BD1}"/>
              </a:ext>
            </a:extLst>
          </p:cNvPr>
          <p:cNvSpPr txBox="1"/>
          <p:nvPr/>
        </p:nvSpPr>
        <p:spPr>
          <a:xfrm>
            <a:off x="1697650" y="1998921"/>
            <a:ext cx="88852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拿起空盘子，拿走锅中的食材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0FC6818-C802-7E03-554F-D08139B1FD41}"/>
              </a:ext>
            </a:extLst>
          </p:cNvPr>
          <p:cNvSpPr txBox="1"/>
          <p:nvPr/>
        </p:nvSpPr>
        <p:spPr>
          <a:xfrm>
            <a:off x="1697650" y="2767995"/>
            <a:ext cx="88852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在</a:t>
            </a:r>
            <a:r>
              <a:rPr lang="en-US" altLang="zh-CN" sz="2000" dirty="0">
                <a:solidFill>
                  <a:srgbClr val="FF0000"/>
                </a:solidFill>
              </a:rPr>
              <a:t>Pick</a:t>
            </a:r>
            <a:r>
              <a:rPr lang="zh-CN" altLang="en-US" sz="2000" dirty="0"/>
              <a:t>操作的时候对该位置进行解锁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954678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9481" t="25661" r="17537" b="24417"/>
          <a:stretch>
            <a:fillRect/>
          </a:stretch>
        </p:blipFill>
        <p:spPr>
          <a:xfrm>
            <a:off x="0" y="0"/>
            <a:ext cx="12278360" cy="697611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299720" y="316230"/>
            <a:ext cx="1167765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-292100" y="-240030"/>
            <a:ext cx="1505585" cy="1481455"/>
          </a:xfrm>
          <a:prstGeom prst="rect">
            <a:avLst/>
          </a:prstGeom>
        </p:spPr>
      </p:pic>
      <p:sp>
        <p:nvSpPr>
          <p:cNvPr id="11" name="文本框 3"/>
          <p:cNvSpPr>
            <a:spLocks noGrp="1"/>
          </p:cNvSpPr>
          <p:nvPr>
            <p:ph type="title"/>
          </p:nvPr>
        </p:nvSpPr>
        <p:spPr>
          <a:xfrm>
            <a:off x="1201420" y="109855"/>
            <a:ext cx="7190105" cy="895350"/>
          </a:xfrm>
        </p:spPr>
        <p:txBody>
          <a:bodyPr>
            <a:noAutofit/>
          </a:bodyPr>
          <a:lstStyle/>
          <a:p>
            <a:pPr algn="l"/>
            <a:r>
              <a:rPr lang="zh-CN" altLang="en-US" sz="24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临界区资源管理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0711B43B-A2FE-11DE-2100-0F9004A8D155}"/>
              </a:ext>
            </a:extLst>
          </p:cNvPr>
          <p:cNvSpPr txBox="1"/>
          <p:nvPr/>
        </p:nvSpPr>
        <p:spPr>
          <a:xfrm>
            <a:off x="1201420" y="1005205"/>
            <a:ext cx="85096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同一地图比较</a:t>
            </a:r>
            <a:r>
              <a:rPr lang="en-US" altLang="zh-CN" sz="2000" dirty="0"/>
              <a:t>(level5-2)</a:t>
            </a:r>
            <a:r>
              <a:rPr lang="zh-CN" altLang="en-US" sz="2000" dirty="0"/>
              <a:t>：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D7EE72A-1432-1693-02AC-D7EF288111E6}"/>
              </a:ext>
            </a:extLst>
          </p:cNvPr>
          <p:cNvSpPr txBox="1"/>
          <p:nvPr/>
        </p:nvSpPr>
        <p:spPr>
          <a:xfrm>
            <a:off x="1268819" y="1644502"/>
            <a:ext cx="3203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固定任务分配策略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DC44BA1-A1FD-EE95-C81C-5D426D52F25E}"/>
              </a:ext>
            </a:extLst>
          </p:cNvPr>
          <p:cNvSpPr txBox="1"/>
          <p:nvPr/>
        </p:nvSpPr>
        <p:spPr>
          <a:xfrm>
            <a:off x="1268819" y="2740707"/>
            <a:ext cx="37568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固定任务分配策略</a:t>
            </a:r>
            <a:r>
              <a:rPr lang="en-US" altLang="zh-CN" dirty="0"/>
              <a:t>+</a:t>
            </a:r>
            <a:r>
              <a:rPr lang="zh-CN" altLang="en-US" dirty="0"/>
              <a:t>贪心优化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274E137-80D2-4EF5-39FC-8C79AF4F363D}"/>
              </a:ext>
            </a:extLst>
          </p:cNvPr>
          <p:cNvSpPr txBox="1"/>
          <p:nvPr/>
        </p:nvSpPr>
        <p:spPr>
          <a:xfrm>
            <a:off x="1268819" y="3801909"/>
            <a:ext cx="2367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并行任务分配策略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1CFCE7D-A6E4-7383-FD88-377D3AAB8BF9}"/>
              </a:ext>
            </a:extLst>
          </p:cNvPr>
          <p:cNvSpPr txBox="1"/>
          <p:nvPr/>
        </p:nvSpPr>
        <p:spPr>
          <a:xfrm>
            <a:off x="1268819" y="4958082"/>
            <a:ext cx="335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并行任务分配策略</a:t>
            </a:r>
            <a:r>
              <a:rPr lang="en-US" altLang="zh-CN" dirty="0"/>
              <a:t>+</a:t>
            </a:r>
            <a:r>
              <a:rPr lang="zh-CN" altLang="en-US" dirty="0"/>
              <a:t>贪心优化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8BA5BA7F-03AD-8681-CBDE-9C64DC14925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9322" y="4171241"/>
            <a:ext cx="9611123" cy="627405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DD6BB25F-D028-4BE9-89A7-E096DE2BE46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9322" y="5462563"/>
            <a:ext cx="9611123" cy="563702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9539023A-A8B7-9D91-1D8D-2E985892862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0470" y="2017859"/>
            <a:ext cx="9648825" cy="581025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FFEAE4A6-AB39-20E0-5F4B-F42BACD2094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9322" y="3129644"/>
            <a:ext cx="9629775" cy="628650"/>
          </a:xfrm>
          <a:prstGeom prst="rect">
            <a:avLst/>
          </a:prstGeom>
        </p:spPr>
      </p:pic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729C27F1-C1D2-EF2B-EE40-D1A131346EE4}"/>
              </a:ext>
            </a:extLst>
          </p:cNvPr>
          <p:cNvSpPr/>
          <p:nvPr/>
        </p:nvSpPr>
        <p:spPr>
          <a:xfrm>
            <a:off x="3976578" y="3141564"/>
            <a:ext cx="4579088" cy="1484559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dirty="0"/>
              <a:t>传奇的</a:t>
            </a:r>
            <a:r>
              <a:rPr lang="en-US" altLang="zh-CN" sz="3200" dirty="0"/>
              <a:t>4799</a:t>
            </a:r>
            <a:r>
              <a:rPr lang="zh-CN" altLang="en-US" sz="3200" dirty="0"/>
              <a:t>出现了！</a:t>
            </a:r>
            <a:r>
              <a:rPr lang="en-US" altLang="zh-CN" sz="3200" dirty="0"/>
              <a:t>(</a:t>
            </a:r>
            <a:r>
              <a:rPr lang="zh-CN" altLang="en-US" sz="3200" dirty="0"/>
              <a:t>雾</a:t>
            </a:r>
            <a:r>
              <a:rPr lang="en-US" altLang="zh-CN" sz="3200" dirty="0"/>
              <a:t>)</a:t>
            </a:r>
            <a:endParaRPr lang="zh-CN" altLang="en-US" sz="32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52528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9481" t="25661" r="17537" b="24417"/>
          <a:stretch>
            <a:fillRect/>
          </a:stretch>
        </p:blipFill>
        <p:spPr>
          <a:xfrm>
            <a:off x="0" y="0"/>
            <a:ext cx="12278360" cy="697611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863090" y="-216535"/>
            <a:ext cx="5457825" cy="49815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22590" y="3263265"/>
            <a:ext cx="5381625" cy="5295900"/>
          </a:xfrm>
          <a:prstGeom prst="rect">
            <a:avLst/>
          </a:prstGeom>
        </p:spPr>
      </p:pic>
      <p:sp>
        <p:nvSpPr>
          <p:cNvPr id="3" name="文本框 3"/>
          <p:cNvSpPr>
            <a:spLocks noGrp="1"/>
          </p:cNvSpPr>
          <p:nvPr>
            <p:ph type="title"/>
          </p:nvPr>
        </p:nvSpPr>
        <p:spPr>
          <a:xfrm>
            <a:off x="3540125" y="3234690"/>
            <a:ext cx="7190105" cy="895350"/>
          </a:xfrm>
        </p:spPr>
        <p:txBody>
          <a:bodyPr>
            <a:noAutofit/>
          </a:bodyPr>
          <a:lstStyle/>
          <a:p>
            <a:pPr algn="l"/>
            <a:r>
              <a:rPr lang="zh-CN" altLang="en-US" sz="6600" dirty="0">
                <a:solidFill>
                  <a:srgbClr val="8CB271"/>
                </a:solidFill>
                <a:latin typeface="+mn-lt"/>
                <a:ea typeface="+mn-ea"/>
                <a:cs typeface="+mn-ea"/>
                <a:sym typeface="+mn-lt"/>
              </a:rPr>
              <a:t>优先级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3619477" y="1687066"/>
            <a:ext cx="146065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03</a:t>
            </a:r>
            <a:r>
              <a:rPr lang="en-US" altLang="zh-CN" sz="48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/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710844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9481" t="25661" r="17537" b="24417"/>
          <a:stretch>
            <a:fillRect/>
          </a:stretch>
        </p:blipFill>
        <p:spPr>
          <a:xfrm>
            <a:off x="0" y="0"/>
            <a:ext cx="12278360" cy="697611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299720" y="316230"/>
            <a:ext cx="1167765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-292100" y="-240030"/>
            <a:ext cx="1505585" cy="1481455"/>
          </a:xfrm>
          <a:prstGeom prst="rect">
            <a:avLst/>
          </a:prstGeom>
        </p:spPr>
      </p:pic>
      <p:sp>
        <p:nvSpPr>
          <p:cNvPr id="11" name="文本框 3"/>
          <p:cNvSpPr>
            <a:spLocks noGrp="1"/>
          </p:cNvSpPr>
          <p:nvPr>
            <p:ph type="title"/>
          </p:nvPr>
        </p:nvSpPr>
        <p:spPr>
          <a:xfrm>
            <a:off x="1201420" y="109855"/>
            <a:ext cx="7190105" cy="895350"/>
          </a:xfrm>
        </p:spPr>
        <p:txBody>
          <a:bodyPr>
            <a:noAutofit/>
          </a:bodyPr>
          <a:lstStyle/>
          <a:p>
            <a:pPr algn="l"/>
            <a:r>
              <a:rPr lang="zh-CN" altLang="en-US" sz="24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优先级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C72B14B-21C0-58C6-7D4F-9F9950E20C1B}"/>
              </a:ext>
            </a:extLst>
          </p:cNvPr>
          <p:cNvSpPr txBox="1"/>
          <p:nvPr/>
        </p:nvSpPr>
        <p:spPr>
          <a:xfrm>
            <a:off x="1438940" y="1155405"/>
            <a:ext cx="93141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在项目手册中提到过</a:t>
            </a:r>
            <a:r>
              <a:rPr lang="en-US" altLang="zh-CN" sz="2000" dirty="0"/>
              <a:t>(</a:t>
            </a:r>
            <a:r>
              <a:rPr lang="zh-CN" altLang="en-US" sz="2000" dirty="0"/>
              <a:t>视频给的链接中包含手册</a:t>
            </a:r>
            <a:r>
              <a:rPr lang="en-US" altLang="zh-CN" sz="2000" dirty="0"/>
              <a:t>)</a:t>
            </a:r>
            <a:r>
              <a:rPr lang="zh-CN" altLang="en-US" sz="2000" dirty="0"/>
              <a:t>：按照订单顺序交付可以获得小费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11BCA59-939D-F41A-92C3-9B2AC0AD9E0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74" t="18278" r="31953" b="28992"/>
          <a:stretch/>
        </p:blipFill>
        <p:spPr>
          <a:xfrm>
            <a:off x="1027815" y="1871745"/>
            <a:ext cx="5429693" cy="3616222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C6FBC4E2-4946-1FAD-D95B-2B28A289D2FA}"/>
              </a:ext>
            </a:extLst>
          </p:cNvPr>
          <p:cNvSpPr txBox="1"/>
          <p:nvPr/>
        </p:nvSpPr>
        <p:spPr>
          <a:xfrm>
            <a:off x="7223050" y="2390624"/>
            <a:ext cx="382772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在某些地图中，订单种类不只一种，如果并发调度的两人不按顺序提交订单，就无法获得小费。虽然调度速度更快，但还是有可能最终得分相比按顺序提交有一定减少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95962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9481" t="25661" r="17537" b="24417"/>
          <a:stretch>
            <a:fillRect/>
          </a:stretch>
        </p:blipFill>
        <p:spPr>
          <a:xfrm>
            <a:off x="0" y="0"/>
            <a:ext cx="12278360" cy="697611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299720" y="316230"/>
            <a:ext cx="1167765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-292100" y="-240030"/>
            <a:ext cx="1505585" cy="1481455"/>
          </a:xfrm>
          <a:prstGeom prst="rect">
            <a:avLst/>
          </a:prstGeom>
        </p:spPr>
      </p:pic>
      <p:sp>
        <p:nvSpPr>
          <p:cNvPr id="11" name="文本框 3"/>
          <p:cNvSpPr>
            <a:spLocks noGrp="1"/>
          </p:cNvSpPr>
          <p:nvPr>
            <p:ph type="title"/>
          </p:nvPr>
        </p:nvSpPr>
        <p:spPr>
          <a:xfrm>
            <a:off x="1201420" y="109855"/>
            <a:ext cx="7190105" cy="895350"/>
          </a:xfrm>
        </p:spPr>
        <p:txBody>
          <a:bodyPr>
            <a:noAutofit/>
          </a:bodyPr>
          <a:lstStyle/>
          <a:p>
            <a:pPr algn="l"/>
            <a:r>
              <a:rPr lang="zh-CN" altLang="en-US" sz="24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优先级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0C0487E3-FE73-D878-3661-ED32268982C9}"/>
              </a:ext>
            </a:extLst>
          </p:cNvPr>
          <p:cNvSpPr txBox="1"/>
          <p:nvPr/>
        </p:nvSpPr>
        <p:spPr>
          <a:xfrm>
            <a:off x="1201420" y="1121380"/>
            <a:ext cx="87966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优先级并发调度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146522B-94B8-8FCF-0B28-FCC73255E2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466" y="1569720"/>
            <a:ext cx="7961792" cy="4647713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71245D96-A1CC-A858-D586-0A26E2299CFD}"/>
              </a:ext>
            </a:extLst>
          </p:cNvPr>
          <p:cNvSpPr txBox="1"/>
          <p:nvPr/>
        </p:nvSpPr>
        <p:spPr>
          <a:xfrm>
            <a:off x="8839200" y="1637665"/>
            <a:ext cx="250928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只需维护两个玩家当前订单编号</a:t>
            </a:r>
            <a:r>
              <a:rPr lang="en-US" altLang="zh-CN" sz="2000" dirty="0"/>
              <a:t>(0</a:t>
            </a:r>
            <a:r>
              <a:rPr lang="zh-CN" altLang="en-US" sz="2000" dirty="0"/>
              <a:t>或</a:t>
            </a:r>
            <a:r>
              <a:rPr lang="en-US" altLang="zh-CN" sz="2000" dirty="0"/>
              <a:t>1)</a:t>
            </a:r>
            <a:r>
              <a:rPr lang="zh-CN" altLang="en-US" sz="2000" dirty="0"/>
              <a:t>，保证订单号小的订单</a:t>
            </a:r>
            <a:r>
              <a:rPr lang="en-US" altLang="zh-CN" sz="2000" dirty="0"/>
              <a:t>(</a:t>
            </a:r>
            <a:r>
              <a:rPr lang="zh-CN" altLang="en-US" sz="2000" dirty="0"/>
              <a:t>排位靠前</a:t>
            </a:r>
            <a:r>
              <a:rPr lang="en-US" altLang="zh-CN" sz="2000" dirty="0"/>
              <a:t>)</a:t>
            </a:r>
            <a:r>
              <a:rPr lang="zh-CN" altLang="en-US" sz="2000" dirty="0"/>
              <a:t>先提交即可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5B2E4F1-F578-E86E-405C-8575CDED6B19}"/>
              </a:ext>
            </a:extLst>
          </p:cNvPr>
          <p:cNvSpPr txBox="1"/>
          <p:nvPr/>
        </p:nvSpPr>
        <p:spPr>
          <a:xfrm>
            <a:off x="8860465" y="3700130"/>
            <a:ext cx="281408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重点：</a:t>
            </a:r>
            <a:endParaRPr lang="en-US" altLang="zh-CN" dirty="0"/>
          </a:p>
          <a:p>
            <a:r>
              <a:rPr lang="en-US" altLang="zh-CN" dirty="0"/>
              <a:t>1.</a:t>
            </a:r>
            <a:r>
              <a:rPr lang="zh-CN" altLang="en-US" dirty="0"/>
              <a:t>因为只有两个玩家，故所执行订单号必为</a:t>
            </a:r>
            <a:r>
              <a:rPr lang="en-US" altLang="zh-CN" dirty="0"/>
              <a:t>0</a:t>
            </a:r>
            <a:r>
              <a:rPr lang="zh-CN" altLang="en-US" dirty="0"/>
              <a:t>或</a:t>
            </a:r>
            <a:r>
              <a:rPr lang="en-US" altLang="zh-CN" dirty="0"/>
              <a:t>1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en-US" altLang="zh-CN" dirty="0"/>
              <a:t>2.</a:t>
            </a:r>
            <a:r>
              <a:rPr lang="zh-CN" altLang="en-US" dirty="0">
                <a:solidFill>
                  <a:srgbClr val="FF0000"/>
                </a:solidFill>
              </a:rPr>
              <a:t>提交订单的玩家一定是</a:t>
            </a:r>
            <a:r>
              <a:rPr lang="en-US" altLang="zh-CN" dirty="0">
                <a:solidFill>
                  <a:srgbClr val="FF0000"/>
                </a:solidFill>
              </a:rPr>
              <a:t>0</a:t>
            </a:r>
            <a:r>
              <a:rPr lang="zh-CN" altLang="en-US" dirty="0">
                <a:solidFill>
                  <a:srgbClr val="FF0000"/>
                </a:solidFill>
              </a:rPr>
              <a:t>号订单</a:t>
            </a:r>
            <a:r>
              <a:rPr lang="zh-CN" altLang="en-US" dirty="0"/>
              <a:t>，一提交，</a:t>
            </a:r>
            <a:r>
              <a:rPr lang="zh-CN" altLang="en-US" dirty="0">
                <a:solidFill>
                  <a:srgbClr val="FF0000"/>
                </a:solidFill>
              </a:rPr>
              <a:t>另一玩家订单号立马更新为</a:t>
            </a:r>
            <a:r>
              <a:rPr lang="en-US" altLang="zh-CN" dirty="0">
                <a:solidFill>
                  <a:srgbClr val="FF0000"/>
                </a:solidFill>
              </a:rPr>
              <a:t>0</a:t>
            </a:r>
            <a:r>
              <a:rPr lang="zh-CN" altLang="en-US" dirty="0"/>
              <a:t>，而该玩家自己的订单号则更新为</a:t>
            </a:r>
            <a:r>
              <a:rPr lang="en-US" altLang="zh-CN" dirty="0"/>
              <a:t>1.</a:t>
            </a:r>
            <a:r>
              <a:rPr lang="zh-CN" altLang="en-US" dirty="0"/>
              <a:t>二人优先级是交替的。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16844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9481" t="25661" r="17537" b="24417"/>
          <a:stretch>
            <a:fillRect/>
          </a:stretch>
        </p:blipFill>
        <p:spPr>
          <a:xfrm>
            <a:off x="0" y="0"/>
            <a:ext cx="12278360" cy="697611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863090" y="-216535"/>
            <a:ext cx="5457825" cy="49815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22590" y="3263265"/>
            <a:ext cx="5381625" cy="5295900"/>
          </a:xfrm>
          <a:prstGeom prst="rect">
            <a:avLst/>
          </a:prstGeom>
        </p:spPr>
      </p:pic>
      <p:sp>
        <p:nvSpPr>
          <p:cNvPr id="3" name="文本框 3"/>
          <p:cNvSpPr>
            <a:spLocks noGrp="1"/>
          </p:cNvSpPr>
          <p:nvPr>
            <p:ph type="title"/>
          </p:nvPr>
        </p:nvSpPr>
        <p:spPr>
          <a:xfrm>
            <a:off x="3540125" y="3234690"/>
            <a:ext cx="7190105" cy="895350"/>
          </a:xfrm>
        </p:spPr>
        <p:txBody>
          <a:bodyPr>
            <a:noAutofit/>
          </a:bodyPr>
          <a:lstStyle/>
          <a:p>
            <a:pPr algn="l"/>
            <a:r>
              <a:rPr lang="zh-CN" altLang="en-US" sz="6600" dirty="0">
                <a:solidFill>
                  <a:srgbClr val="8CB271"/>
                </a:solidFill>
                <a:latin typeface="+mn-lt"/>
                <a:ea typeface="+mn-ea"/>
                <a:cs typeface="+mn-ea"/>
                <a:sym typeface="+mn-lt"/>
              </a:rPr>
              <a:t>死锁恢复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3619477" y="1687066"/>
            <a:ext cx="146065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04</a:t>
            </a:r>
            <a:r>
              <a:rPr lang="en-US" altLang="zh-CN" sz="48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/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45067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9481" t="25661" r="17537" b="24417"/>
          <a:stretch>
            <a:fillRect/>
          </a:stretch>
        </p:blipFill>
        <p:spPr>
          <a:xfrm>
            <a:off x="0" y="0"/>
            <a:ext cx="12278360" cy="697611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299720" y="316230"/>
            <a:ext cx="1167765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-292100" y="-240030"/>
            <a:ext cx="1505585" cy="1481455"/>
          </a:xfrm>
          <a:prstGeom prst="rect">
            <a:avLst/>
          </a:prstGeom>
        </p:spPr>
      </p:pic>
      <p:sp>
        <p:nvSpPr>
          <p:cNvPr id="11" name="文本框 3"/>
          <p:cNvSpPr>
            <a:spLocks noGrp="1"/>
          </p:cNvSpPr>
          <p:nvPr>
            <p:ph type="title"/>
          </p:nvPr>
        </p:nvSpPr>
        <p:spPr>
          <a:xfrm>
            <a:off x="1201420" y="109855"/>
            <a:ext cx="7190105" cy="895350"/>
          </a:xfrm>
        </p:spPr>
        <p:txBody>
          <a:bodyPr>
            <a:noAutofit/>
          </a:bodyPr>
          <a:lstStyle/>
          <a:p>
            <a:pPr algn="l"/>
            <a:r>
              <a:rPr lang="zh-CN" altLang="en-US" sz="24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死锁恢复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46CF69E-4657-B6AF-ADB0-A99292AD6AC2}"/>
              </a:ext>
            </a:extLst>
          </p:cNvPr>
          <p:cNvSpPr txBox="1"/>
          <p:nvPr/>
        </p:nvSpPr>
        <p:spPr>
          <a:xfrm>
            <a:off x="1346791" y="1134140"/>
            <a:ext cx="75632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在极少数特殊地图中会出现死锁现象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DA823F5-EDB4-508B-2790-CE8C0EA102C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18" t="19269" r="35366" b="29612"/>
          <a:stretch/>
        </p:blipFill>
        <p:spPr>
          <a:xfrm>
            <a:off x="978196" y="1966476"/>
            <a:ext cx="5224130" cy="3505747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8ACDDA92-E1B3-EEAC-C58D-40D527E87849}"/>
              </a:ext>
            </a:extLst>
          </p:cNvPr>
          <p:cNvSpPr txBox="1"/>
          <p:nvPr/>
        </p:nvSpPr>
        <p:spPr>
          <a:xfrm>
            <a:off x="6937271" y="2042527"/>
            <a:ext cx="380645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上面的玩家想去切菜板切鱼；下面的玩家想把米放入</a:t>
            </a:r>
            <a:r>
              <a:rPr lang="en-US" altLang="zh-CN" sz="2000" dirty="0"/>
              <a:t>Pot</a:t>
            </a:r>
            <a:r>
              <a:rPr lang="zh-CN" altLang="en-US" sz="2000" dirty="0"/>
              <a:t>，但</a:t>
            </a:r>
            <a:r>
              <a:rPr lang="en-US" altLang="zh-CN" sz="2000" dirty="0"/>
              <a:t>Pot</a:t>
            </a:r>
            <a:r>
              <a:rPr lang="zh-CN" altLang="en-US" sz="2000" dirty="0"/>
              <a:t>中已经放入了上面玩家所放的米，互斥锁未解锁。</a:t>
            </a:r>
            <a:endParaRPr lang="en-US" altLang="zh-CN" sz="2000" dirty="0"/>
          </a:p>
          <a:p>
            <a:r>
              <a:rPr lang="zh-CN" altLang="en-US" sz="2000" dirty="0"/>
              <a:t>由于</a:t>
            </a:r>
            <a:r>
              <a:rPr lang="zh-CN" altLang="en-US" sz="2000" dirty="0">
                <a:solidFill>
                  <a:srgbClr val="FF0000"/>
                </a:solidFill>
              </a:rPr>
              <a:t>通道宽只有</a:t>
            </a:r>
            <a:r>
              <a:rPr lang="en-US" altLang="zh-CN" sz="2000" dirty="0">
                <a:solidFill>
                  <a:srgbClr val="FF0000"/>
                </a:solidFill>
              </a:rPr>
              <a:t>1</a:t>
            </a:r>
            <a:r>
              <a:rPr lang="zh-CN" altLang="en-US" sz="2000" dirty="0">
                <a:solidFill>
                  <a:srgbClr val="FF0000"/>
                </a:solidFill>
              </a:rPr>
              <a:t>格</a:t>
            </a:r>
            <a:r>
              <a:rPr lang="zh-CN" altLang="en-US" sz="2000" dirty="0"/>
              <a:t>，两玩家都无法移动。出现死锁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58613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9481" t="25661" r="17537" b="24417"/>
          <a:stretch>
            <a:fillRect/>
          </a:stretch>
        </p:blipFill>
        <p:spPr>
          <a:xfrm>
            <a:off x="0" y="0"/>
            <a:ext cx="12278360" cy="697611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299720" y="316230"/>
            <a:ext cx="1167765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-292100" y="-240030"/>
            <a:ext cx="1505585" cy="1481455"/>
          </a:xfrm>
          <a:prstGeom prst="rect">
            <a:avLst/>
          </a:prstGeom>
        </p:spPr>
      </p:pic>
      <p:sp>
        <p:nvSpPr>
          <p:cNvPr id="11" name="文本框 3"/>
          <p:cNvSpPr>
            <a:spLocks noGrp="1"/>
          </p:cNvSpPr>
          <p:nvPr>
            <p:ph type="title"/>
          </p:nvPr>
        </p:nvSpPr>
        <p:spPr>
          <a:xfrm>
            <a:off x="1201420" y="109855"/>
            <a:ext cx="7190105" cy="895350"/>
          </a:xfrm>
        </p:spPr>
        <p:txBody>
          <a:bodyPr>
            <a:noAutofit/>
          </a:bodyPr>
          <a:lstStyle/>
          <a:p>
            <a:pPr algn="l"/>
            <a:r>
              <a:rPr lang="zh-CN" altLang="en-US" sz="24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死锁恢复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A8890E3-CDDE-0F35-A1B8-2C4C3504932C}"/>
              </a:ext>
            </a:extLst>
          </p:cNvPr>
          <p:cNvSpPr txBox="1"/>
          <p:nvPr/>
        </p:nvSpPr>
        <p:spPr>
          <a:xfrm>
            <a:off x="1201420" y="1253490"/>
            <a:ext cx="95125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死锁避免实现较为困难，而死锁恢复相对容易</a:t>
            </a:r>
            <a:endParaRPr lang="en-US" altLang="zh-CN" dirty="0"/>
          </a:p>
          <a:p>
            <a:r>
              <a:rPr lang="zh-CN" altLang="en-US" dirty="0"/>
              <a:t>从优先级低的玩家开始，尝试向几个回退点</a:t>
            </a:r>
            <a:r>
              <a:rPr lang="en-US" altLang="zh-CN" dirty="0"/>
              <a:t>(</a:t>
            </a:r>
            <a:r>
              <a:rPr lang="zh-CN" altLang="en-US" dirty="0"/>
              <a:t>出发点，临时盘子放置处</a:t>
            </a:r>
            <a:r>
              <a:rPr lang="en-US" altLang="zh-CN" dirty="0"/>
              <a:t>)</a:t>
            </a:r>
            <a:r>
              <a:rPr lang="zh-CN" altLang="en-US" dirty="0"/>
              <a:t>移动，为另一位玩家让道。</a:t>
            </a:r>
          </a:p>
        </p:txBody>
      </p:sp>
      <p:pic>
        <p:nvPicPr>
          <p:cNvPr id="3" name="2024-08-03 21-18-47">
            <a:hlinkClick r:id="" action="ppaction://media"/>
            <a:extLst>
              <a:ext uri="{FF2B5EF4-FFF2-40B4-BE49-F238E27FC236}">
                <a16:creationId xmlns:a16="http://schemas.microsoft.com/office/drawing/2014/main" id="{16E63623-7006-BA02-4CB2-E42F712B54D0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303722" y="2100831"/>
            <a:ext cx="7435702" cy="464731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55935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28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9481" t="25661" r="17537" b="24417"/>
          <a:stretch>
            <a:fillRect/>
          </a:stretch>
        </p:blipFill>
        <p:spPr>
          <a:xfrm>
            <a:off x="0" y="0"/>
            <a:ext cx="12278360" cy="697611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863090" y="-216535"/>
            <a:ext cx="5457825" cy="49815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22590" y="3263265"/>
            <a:ext cx="5381625" cy="5295900"/>
          </a:xfrm>
          <a:prstGeom prst="rect">
            <a:avLst/>
          </a:prstGeom>
        </p:spPr>
      </p:pic>
      <p:sp>
        <p:nvSpPr>
          <p:cNvPr id="3" name="文本框 3"/>
          <p:cNvSpPr>
            <a:spLocks noGrp="1"/>
          </p:cNvSpPr>
          <p:nvPr>
            <p:ph type="title"/>
          </p:nvPr>
        </p:nvSpPr>
        <p:spPr>
          <a:xfrm>
            <a:off x="3540125" y="3234690"/>
            <a:ext cx="7190105" cy="895350"/>
          </a:xfrm>
        </p:spPr>
        <p:txBody>
          <a:bodyPr>
            <a:noAutofit/>
          </a:bodyPr>
          <a:lstStyle/>
          <a:p>
            <a:pPr algn="l"/>
            <a:r>
              <a:rPr lang="zh-CN" altLang="en-US" sz="6600" dirty="0">
                <a:solidFill>
                  <a:srgbClr val="8CB271"/>
                </a:solidFill>
                <a:latin typeface="+mn-lt"/>
                <a:ea typeface="+mn-ea"/>
                <a:cs typeface="+mn-ea"/>
                <a:sym typeface="+mn-lt"/>
              </a:rPr>
              <a:t>杂谈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3619477" y="1687066"/>
            <a:ext cx="146065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04</a:t>
            </a:r>
            <a:r>
              <a:rPr lang="en-US" altLang="zh-CN" sz="48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/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864727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9481" t="25661" r="17537" b="24417"/>
          <a:stretch>
            <a:fillRect/>
          </a:stretch>
        </p:blipFill>
        <p:spPr>
          <a:xfrm>
            <a:off x="0" y="0"/>
            <a:ext cx="12278360" cy="697611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299720" y="316230"/>
            <a:ext cx="1167765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-292100" y="-240030"/>
            <a:ext cx="1505585" cy="1481455"/>
          </a:xfrm>
          <a:prstGeom prst="rect">
            <a:avLst/>
          </a:prstGeom>
        </p:spPr>
      </p:pic>
      <p:sp>
        <p:nvSpPr>
          <p:cNvPr id="11" name="文本框 3"/>
          <p:cNvSpPr>
            <a:spLocks noGrp="1"/>
          </p:cNvSpPr>
          <p:nvPr>
            <p:ph type="title"/>
          </p:nvPr>
        </p:nvSpPr>
        <p:spPr>
          <a:xfrm>
            <a:off x="1201420" y="109855"/>
            <a:ext cx="7190105" cy="895350"/>
          </a:xfrm>
        </p:spPr>
        <p:txBody>
          <a:bodyPr>
            <a:noAutofit/>
          </a:bodyPr>
          <a:lstStyle/>
          <a:p>
            <a:pPr algn="l"/>
            <a:r>
              <a:rPr lang="zh-CN" altLang="en-US" sz="24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其他移动策略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5AF245A-0428-3CD4-3844-89BC87997003}"/>
              </a:ext>
            </a:extLst>
          </p:cNvPr>
          <p:cNvSpPr txBox="1"/>
          <p:nvPr/>
        </p:nvSpPr>
        <p:spPr>
          <a:xfrm>
            <a:off x="1403497" y="1220103"/>
            <a:ext cx="839972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欧几里得移动：</a:t>
            </a:r>
            <a:endParaRPr lang="en-US" altLang="zh-CN" dirty="0"/>
          </a:p>
          <a:p>
            <a:r>
              <a:rPr lang="en-US" altLang="zh-CN" dirty="0"/>
              <a:t>A*</a:t>
            </a:r>
            <a:r>
              <a:rPr lang="zh-CN" altLang="en-US" dirty="0"/>
              <a:t>移动变向需要先刹车停止，这会导致一定的时间损失。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考虑“沿着从起点到终点”的线段走，用</a:t>
            </a:r>
            <a:r>
              <a:rPr lang="en-US" altLang="zh-CN" dirty="0"/>
              <a:t>8</a:t>
            </a:r>
            <a:r>
              <a:rPr lang="zh-CN" altLang="en-US" dirty="0"/>
              <a:t>方向移动模拟这一过程。当前帧起点终点连线最接近哪个方向就走哪个方向，除了碰撞避免，中间过程不刹车。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996843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9481" t="25661" r="17537" b="24417"/>
          <a:stretch>
            <a:fillRect/>
          </a:stretch>
        </p:blipFill>
        <p:spPr>
          <a:xfrm>
            <a:off x="0" y="0"/>
            <a:ext cx="12278360" cy="697611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863090" y="-216535"/>
            <a:ext cx="5457825" cy="49815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22590" y="3263265"/>
            <a:ext cx="5381625" cy="5295900"/>
          </a:xfrm>
          <a:prstGeom prst="rect">
            <a:avLst/>
          </a:prstGeom>
        </p:spPr>
      </p:pic>
      <p:sp>
        <p:nvSpPr>
          <p:cNvPr id="3" name="文本框 3"/>
          <p:cNvSpPr>
            <a:spLocks noGrp="1"/>
          </p:cNvSpPr>
          <p:nvPr>
            <p:ph type="title"/>
          </p:nvPr>
        </p:nvSpPr>
        <p:spPr>
          <a:xfrm>
            <a:off x="3540125" y="3234690"/>
            <a:ext cx="7190105" cy="895350"/>
          </a:xfrm>
        </p:spPr>
        <p:txBody>
          <a:bodyPr>
            <a:noAutofit/>
          </a:bodyPr>
          <a:lstStyle/>
          <a:p>
            <a:pPr algn="l"/>
            <a:r>
              <a:rPr lang="zh-CN" altLang="en-US" sz="6600" dirty="0">
                <a:solidFill>
                  <a:srgbClr val="8CB271"/>
                </a:solidFill>
                <a:latin typeface="+mn-lt"/>
                <a:ea typeface="+mn-ea"/>
                <a:cs typeface="+mn-ea"/>
                <a:sym typeface="+mn-lt"/>
              </a:rPr>
              <a:t>并发调度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3619477" y="1687066"/>
            <a:ext cx="132279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01</a:t>
            </a:r>
            <a:r>
              <a:rPr lang="en-US" altLang="zh-CN" sz="48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/</a:t>
            </a:r>
          </a:p>
        </p:txBody>
      </p:sp>
    </p:spTree>
    <p:custDataLst>
      <p:tags r:id="rId1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9481" t="25661" r="17537" b="24417"/>
          <a:stretch>
            <a:fillRect/>
          </a:stretch>
        </p:blipFill>
        <p:spPr>
          <a:xfrm>
            <a:off x="0" y="0"/>
            <a:ext cx="12278360" cy="697611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299720" y="316230"/>
            <a:ext cx="1167765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-292100" y="-240030"/>
            <a:ext cx="1505585" cy="1481455"/>
          </a:xfrm>
          <a:prstGeom prst="rect">
            <a:avLst/>
          </a:prstGeom>
        </p:spPr>
      </p:pic>
      <p:sp>
        <p:nvSpPr>
          <p:cNvPr id="11" name="文本框 3"/>
          <p:cNvSpPr>
            <a:spLocks noGrp="1"/>
          </p:cNvSpPr>
          <p:nvPr>
            <p:ph type="title"/>
          </p:nvPr>
        </p:nvSpPr>
        <p:spPr>
          <a:xfrm>
            <a:off x="1201420" y="109855"/>
            <a:ext cx="7190105" cy="895350"/>
          </a:xfrm>
        </p:spPr>
        <p:txBody>
          <a:bodyPr>
            <a:noAutofit/>
          </a:bodyPr>
          <a:lstStyle/>
          <a:p>
            <a:pPr algn="l"/>
            <a:r>
              <a:rPr lang="zh-CN" altLang="en-US" sz="24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其他移动策略</a:t>
            </a:r>
          </a:p>
        </p:txBody>
      </p:sp>
      <p:pic>
        <p:nvPicPr>
          <p:cNvPr id="3" name="2024-08-03 21-43-32">
            <a:hlinkClick r:id="" action="ppaction://media"/>
            <a:extLst>
              <a:ext uri="{FF2B5EF4-FFF2-40B4-BE49-F238E27FC236}">
                <a16:creationId xmlns:a16="http://schemas.microsoft.com/office/drawing/2014/main" id="{4CCA6C2F-05A0-1EED-AF7F-99DD4859F35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>
                  <p14:trim end="6948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566545" y="982979"/>
            <a:ext cx="9200692" cy="575043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90719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13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9481" t="25661" r="17537" b="24417"/>
          <a:stretch>
            <a:fillRect/>
          </a:stretch>
        </p:blipFill>
        <p:spPr>
          <a:xfrm>
            <a:off x="0" y="0"/>
            <a:ext cx="12278360" cy="697611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299720" y="316230"/>
            <a:ext cx="1167765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-292100" y="-240030"/>
            <a:ext cx="1505585" cy="1481455"/>
          </a:xfrm>
          <a:prstGeom prst="rect">
            <a:avLst/>
          </a:prstGeom>
        </p:spPr>
      </p:pic>
      <p:sp>
        <p:nvSpPr>
          <p:cNvPr id="11" name="文本框 3"/>
          <p:cNvSpPr>
            <a:spLocks noGrp="1"/>
          </p:cNvSpPr>
          <p:nvPr>
            <p:ph type="title"/>
          </p:nvPr>
        </p:nvSpPr>
        <p:spPr>
          <a:xfrm>
            <a:off x="1201420" y="109855"/>
            <a:ext cx="7190105" cy="895350"/>
          </a:xfrm>
        </p:spPr>
        <p:txBody>
          <a:bodyPr>
            <a:noAutofit/>
          </a:bodyPr>
          <a:lstStyle/>
          <a:p>
            <a:pPr algn="l"/>
            <a:r>
              <a:rPr lang="zh-CN" altLang="en-US" sz="24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并发调度还有其他方式吗？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C0CF4D9-EAE8-C5E7-0D3E-DBD467C7281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18" t="17667" r="32521" b="29199"/>
          <a:stretch/>
        </p:blipFill>
        <p:spPr>
          <a:xfrm>
            <a:off x="623777" y="1371113"/>
            <a:ext cx="5472223" cy="364395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A1E52DB7-4D59-26CD-5334-B173F3187B41}"/>
              </a:ext>
            </a:extLst>
          </p:cNvPr>
          <p:cNvSpPr txBox="1"/>
          <p:nvPr/>
        </p:nvSpPr>
        <p:spPr>
          <a:xfrm>
            <a:off x="6259033" y="893135"/>
            <a:ext cx="4731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可以一个人做</a:t>
            </a:r>
            <a:r>
              <a:rPr lang="en-US" altLang="zh-CN" dirty="0" err="1"/>
              <a:t>s_fish</a:t>
            </a:r>
            <a:r>
              <a:rPr lang="zh-CN" altLang="en-US" dirty="0"/>
              <a:t>，一个人做</a:t>
            </a:r>
            <a:r>
              <a:rPr lang="en-US" altLang="zh-CN" dirty="0" err="1"/>
              <a:t>s_rice</a:t>
            </a:r>
            <a:r>
              <a:rPr lang="zh-CN" altLang="en-US" dirty="0"/>
              <a:t>吗？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9CD9264-C31A-5061-BCAA-A280EB02D017}"/>
              </a:ext>
            </a:extLst>
          </p:cNvPr>
          <p:cNvSpPr txBox="1"/>
          <p:nvPr/>
        </p:nvSpPr>
        <p:spPr>
          <a:xfrm>
            <a:off x="6259033" y="2105561"/>
            <a:ext cx="536589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由于订单食物不重复，所以两种食物在烹饪时大多数资源不会发生冲突</a:t>
            </a:r>
            <a:r>
              <a:rPr lang="en-US" altLang="zh-CN" sz="2000" dirty="0"/>
              <a:t>(</a:t>
            </a:r>
            <a:r>
              <a:rPr lang="zh-CN" altLang="en-US" sz="2000" dirty="0"/>
              <a:t>注意</a:t>
            </a:r>
            <a:r>
              <a:rPr lang="en-US" altLang="zh-CN" sz="2000" dirty="0" err="1"/>
              <a:t>s_fish</a:t>
            </a:r>
            <a:r>
              <a:rPr lang="zh-CN" altLang="en-US" sz="2000" dirty="0"/>
              <a:t>和</a:t>
            </a:r>
            <a:r>
              <a:rPr lang="en-US" altLang="zh-CN" sz="2000" dirty="0" err="1"/>
              <a:t>s_rice</a:t>
            </a:r>
            <a:r>
              <a:rPr lang="zh-CN" altLang="en-US" sz="2000" dirty="0"/>
              <a:t>用的锅是不同的</a:t>
            </a:r>
            <a:r>
              <a:rPr lang="en-US" altLang="zh-CN" sz="2000" dirty="0"/>
              <a:t>)</a:t>
            </a:r>
            <a:r>
              <a:rPr lang="zh-CN" altLang="en-US" sz="2000" dirty="0"/>
              <a:t>，两人</a:t>
            </a:r>
            <a:r>
              <a:rPr lang="en-US" altLang="zh-CN" sz="2000" dirty="0"/>
              <a:t>(</a:t>
            </a:r>
            <a:r>
              <a:rPr lang="zh-CN" altLang="en-US" sz="2000" dirty="0"/>
              <a:t>两线程</a:t>
            </a:r>
            <a:r>
              <a:rPr lang="en-US" altLang="zh-CN" sz="2000" dirty="0"/>
              <a:t>)</a:t>
            </a:r>
            <a:r>
              <a:rPr lang="zh-CN" altLang="en-US" sz="2000" dirty="0"/>
              <a:t>合做同一个订单有可能会有更高的并发效率。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87113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9481" t="25661" r="17537" b="24417"/>
          <a:stretch>
            <a:fillRect/>
          </a:stretch>
        </p:blipFill>
        <p:spPr>
          <a:xfrm>
            <a:off x="0" y="0"/>
            <a:ext cx="12278360" cy="697611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548890" y="-216535"/>
            <a:ext cx="5457825" cy="49815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22590" y="3263265"/>
            <a:ext cx="5381625" cy="5295900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4745990" y="2165717"/>
            <a:ext cx="295465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7200" dirty="0">
                <a:solidFill>
                  <a:srgbClr val="8CB271"/>
                </a:solidFill>
                <a:cs typeface="+mn-ea"/>
                <a:sym typeface="+mn-lt"/>
              </a:rPr>
              <a:t>谢谢！</a:t>
            </a:r>
            <a:endParaRPr lang="zh-CN" altLang="en-US" sz="72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13" name="组合 12"/>
          <p:cNvGrpSpPr/>
          <p:nvPr/>
        </p:nvGrpSpPr>
        <p:grpSpPr>
          <a:xfrm rot="5400000">
            <a:off x="10698233" y="1506845"/>
            <a:ext cx="1317744" cy="164718"/>
            <a:chOff x="2566815" y="1366060"/>
            <a:chExt cx="1317744" cy="164718"/>
          </a:xfrm>
        </p:grpSpPr>
        <p:sp>
          <p:nvSpPr>
            <p:cNvPr id="14" name="椭圆 13"/>
            <p:cNvSpPr/>
            <p:nvPr/>
          </p:nvSpPr>
          <p:spPr>
            <a:xfrm>
              <a:off x="2566815" y="1366060"/>
              <a:ext cx="164718" cy="164718"/>
            </a:xfrm>
            <a:prstGeom prst="ellipse">
              <a:avLst/>
            </a:prstGeom>
            <a:solidFill>
              <a:srgbClr val="ABC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" name="椭圆 14"/>
            <p:cNvSpPr/>
            <p:nvPr/>
          </p:nvSpPr>
          <p:spPr>
            <a:xfrm>
              <a:off x="2797420" y="1366060"/>
              <a:ext cx="164718" cy="164718"/>
            </a:xfrm>
            <a:prstGeom prst="ellipse">
              <a:avLst/>
            </a:prstGeom>
            <a:solidFill>
              <a:srgbClr val="ABC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6" name="椭圆 15"/>
            <p:cNvSpPr/>
            <p:nvPr/>
          </p:nvSpPr>
          <p:spPr>
            <a:xfrm>
              <a:off x="3028024" y="1366060"/>
              <a:ext cx="164718" cy="164718"/>
            </a:xfrm>
            <a:prstGeom prst="ellipse">
              <a:avLst/>
            </a:prstGeom>
            <a:solidFill>
              <a:srgbClr val="ABC4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7" name="椭圆 16"/>
            <p:cNvSpPr/>
            <p:nvPr/>
          </p:nvSpPr>
          <p:spPr>
            <a:xfrm>
              <a:off x="3258629" y="1366060"/>
              <a:ext cx="164718" cy="16471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>
              <a:off x="3489234" y="1366060"/>
              <a:ext cx="164718" cy="16471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>
              <a:off x="3719841" y="1366060"/>
              <a:ext cx="164718" cy="16471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0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9481" t="25661" r="17537" b="24417"/>
          <a:stretch>
            <a:fillRect/>
          </a:stretch>
        </p:blipFill>
        <p:spPr>
          <a:xfrm>
            <a:off x="0" y="0"/>
            <a:ext cx="12278360" cy="697611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299720" y="316230"/>
            <a:ext cx="1167765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-292100" y="-240030"/>
            <a:ext cx="1505585" cy="1481455"/>
          </a:xfrm>
          <a:prstGeom prst="rect">
            <a:avLst/>
          </a:prstGeom>
        </p:spPr>
      </p:pic>
      <p:sp>
        <p:nvSpPr>
          <p:cNvPr id="11" name="文本框 3"/>
          <p:cNvSpPr>
            <a:spLocks noGrp="1"/>
          </p:cNvSpPr>
          <p:nvPr>
            <p:ph type="title"/>
          </p:nvPr>
        </p:nvSpPr>
        <p:spPr>
          <a:xfrm>
            <a:off x="1201420" y="109855"/>
            <a:ext cx="7190105" cy="895350"/>
          </a:xfrm>
        </p:spPr>
        <p:txBody>
          <a:bodyPr>
            <a:noAutofit/>
          </a:bodyPr>
          <a:lstStyle/>
          <a:p>
            <a:pPr algn="l"/>
            <a:r>
              <a:rPr lang="zh-CN" altLang="en-US" sz="24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并发调度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7679A44-FF8A-D8AD-FA3D-845FF758DDD6}"/>
              </a:ext>
            </a:extLst>
          </p:cNvPr>
          <p:cNvSpPr txBox="1"/>
          <p:nvPr/>
        </p:nvSpPr>
        <p:spPr>
          <a:xfrm>
            <a:off x="1339702" y="1105786"/>
            <a:ext cx="93353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回忆上一期视频所讲的固定任务分配策略，是否有较多时间浪费的情况？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86BE7F4-3C54-E37C-B599-3E678881687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93" t="17667" r="25205" b="28682"/>
          <a:stretch/>
        </p:blipFill>
        <p:spPr>
          <a:xfrm>
            <a:off x="864782" y="1606477"/>
            <a:ext cx="6138530" cy="3679397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E089A8A-F471-99DC-8788-C104B3098D52}"/>
              </a:ext>
            </a:extLst>
          </p:cNvPr>
          <p:cNvSpPr txBox="1"/>
          <p:nvPr/>
        </p:nvSpPr>
        <p:spPr>
          <a:xfrm>
            <a:off x="6705600" y="1674217"/>
            <a:ext cx="442314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大部分时间是没有需要洗的脏盘子的，负责洗盘子的玩家处于空闲状态，造成时间的浪费。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A2333E8-7671-4E6D-5E45-C2E63B341138}"/>
              </a:ext>
            </a:extLst>
          </p:cNvPr>
          <p:cNvSpPr txBox="1"/>
          <p:nvPr/>
        </p:nvSpPr>
        <p:spPr>
          <a:xfrm>
            <a:off x="6705600" y="3319383"/>
            <a:ext cx="485553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为了提高效率，我们应当尽量不让某个玩家空闲下来，尽量让两个玩家都有事情去做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9481" t="25661" r="17537" b="24417"/>
          <a:stretch>
            <a:fillRect/>
          </a:stretch>
        </p:blipFill>
        <p:spPr>
          <a:xfrm>
            <a:off x="0" y="0"/>
            <a:ext cx="12278360" cy="697611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299720" y="316230"/>
            <a:ext cx="1167765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-292100" y="-240030"/>
            <a:ext cx="1505585" cy="1481455"/>
          </a:xfrm>
          <a:prstGeom prst="rect">
            <a:avLst/>
          </a:prstGeom>
        </p:spPr>
      </p:pic>
      <p:sp>
        <p:nvSpPr>
          <p:cNvPr id="11" name="文本框 3"/>
          <p:cNvSpPr>
            <a:spLocks noGrp="1"/>
          </p:cNvSpPr>
          <p:nvPr>
            <p:ph type="title"/>
          </p:nvPr>
        </p:nvSpPr>
        <p:spPr>
          <a:xfrm>
            <a:off x="1201420" y="109855"/>
            <a:ext cx="7190105" cy="895350"/>
          </a:xfrm>
        </p:spPr>
        <p:txBody>
          <a:bodyPr>
            <a:noAutofit/>
          </a:bodyPr>
          <a:lstStyle/>
          <a:p>
            <a:pPr algn="l"/>
            <a:r>
              <a:rPr lang="zh-CN" altLang="en-US" sz="24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并发调度</a:t>
            </a:r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E5F7169C-13E6-1CF5-FD18-E88B7F7AD53C}"/>
              </a:ext>
            </a:extLst>
          </p:cNvPr>
          <p:cNvSpPr/>
          <p:nvPr/>
        </p:nvSpPr>
        <p:spPr>
          <a:xfrm>
            <a:off x="2672318" y="1253490"/>
            <a:ext cx="1538177" cy="731254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玩家</a:t>
            </a: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FC8ED325-8D89-B1A9-EE0D-3EA974D0828B}"/>
              </a:ext>
            </a:extLst>
          </p:cNvPr>
          <p:cNvSpPr/>
          <p:nvPr/>
        </p:nvSpPr>
        <p:spPr>
          <a:xfrm>
            <a:off x="7095460" y="1253490"/>
            <a:ext cx="1538177" cy="731254"/>
          </a:xfrm>
          <a:prstGeom prst="round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线程</a:t>
            </a: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50640DD7-3D99-AF48-4816-4A957E02FAA5}"/>
              </a:ext>
            </a:extLst>
          </p:cNvPr>
          <p:cNvSpPr/>
          <p:nvPr/>
        </p:nvSpPr>
        <p:spPr>
          <a:xfrm>
            <a:off x="2672318" y="2630569"/>
            <a:ext cx="1538177" cy="731254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盘子、煮锅、煎锅等</a:t>
            </a: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9C9BA92C-03F7-060F-65A6-91659F6D0D06}"/>
              </a:ext>
            </a:extLst>
          </p:cNvPr>
          <p:cNvSpPr/>
          <p:nvPr/>
        </p:nvSpPr>
        <p:spPr>
          <a:xfrm>
            <a:off x="7095459" y="2630569"/>
            <a:ext cx="1538177" cy="731254"/>
          </a:xfrm>
          <a:prstGeom prst="round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临界区资源</a:t>
            </a:r>
            <a:r>
              <a:rPr lang="en-US" altLang="zh-CN" dirty="0"/>
              <a:t>(</a:t>
            </a:r>
            <a:r>
              <a:rPr lang="zh-CN" altLang="en-US" dirty="0"/>
              <a:t>共享资源</a:t>
            </a:r>
            <a:r>
              <a:rPr lang="en-US" altLang="zh-CN" dirty="0"/>
              <a:t>)</a:t>
            </a:r>
            <a:endParaRPr lang="zh-CN" altLang="en-US" dirty="0"/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24B2CCE7-7505-DC87-4EE7-C3181F4274CA}"/>
              </a:ext>
            </a:extLst>
          </p:cNvPr>
          <p:cNvSpPr/>
          <p:nvPr/>
        </p:nvSpPr>
        <p:spPr>
          <a:xfrm>
            <a:off x="2672317" y="4012964"/>
            <a:ext cx="1538177" cy="984338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两玩家分别执行两个订单任务</a:t>
            </a: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1A480E00-7DDC-3C5A-58B6-15E712DB297D}"/>
              </a:ext>
            </a:extLst>
          </p:cNvPr>
          <p:cNvSpPr/>
          <p:nvPr/>
        </p:nvSpPr>
        <p:spPr>
          <a:xfrm>
            <a:off x="7095459" y="4012964"/>
            <a:ext cx="1538177" cy="984338"/>
          </a:xfrm>
          <a:prstGeom prst="round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线程的并发执行</a:t>
            </a:r>
          </a:p>
        </p:txBody>
      </p:sp>
      <p:sp>
        <p:nvSpPr>
          <p:cNvPr id="13" name="箭头: 右 12">
            <a:extLst>
              <a:ext uri="{FF2B5EF4-FFF2-40B4-BE49-F238E27FC236}">
                <a16:creationId xmlns:a16="http://schemas.microsoft.com/office/drawing/2014/main" id="{8904E785-A911-82D0-D0EE-ED10678F7AA3}"/>
              </a:ext>
            </a:extLst>
          </p:cNvPr>
          <p:cNvSpPr/>
          <p:nvPr/>
        </p:nvSpPr>
        <p:spPr>
          <a:xfrm>
            <a:off x="5167424" y="1321435"/>
            <a:ext cx="971107" cy="564072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箭头: 右 13">
            <a:extLst>
              <a:ext uri="{FF2B5EF4-FFF2-40B4-BE49-F238E27FC236}">
                <a16:creationId xmlns:a16="http://schemas.microsoft.com/office/drawing/2014/main" id="{CF1E4791-B37B-8CC6-165E-0ED633043190}"/>
              </a:ext>
            </a:extLst>
          </p:cNvPr>
          <p:cNvSpPr/>
          <p:nvPr/>
        </p:nvSpPr>
        <p:spPr>
          <a:xfrm>
            <a:off x="5167424" y="2718424"/>
            <a:ext cx="971107" cy="564072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箭头: 右 14">
            <a:extLst>
              <a:ext uri="{FF2B5EF4-FFF2-40B4-BE49-F238E27FC236}">
                <a16:creationId xmlns:a16="http://schemas.microsoft.com/office/drawing/2014/main" id="{1E8EE69E-1220-6547-314D-E0F59A9C2932}"/>
              </a:ext>
            </a:extLst>
          </p:cNvPr>
          <p:cNvSpPr/>
          <p:nvPr/>
        </p:nvSpPr>
        <p:spPr>
          <a:xfrm>
            <a:off x="5167424" y="4274322"/>
            <a:ext cx="971107" cy="564072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5ED2F781-2B16-E80E-A507-9A105A485189}"/>
              </a:ext>
            </a:extLst>
          </p:cNvPr>
          <p:cNvSpPr txBox="1"/>
          <p:nvPr/>
        </p:nvSpPr>
        <p:spPr>
          <a:xfrm>
            <a:off x="1722474" y="5394251"/>
            <a:ext cx="87470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并发任务调度策略应运而生，让两个玩家分别执行两个订单任务，效率更高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818986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9481" t="25661" r="17537" b="24417"/>
          <a:stretch>
            <a:fillRect/>
          </a:stretch>
        </p:blipFill>
        <p:spPr>
          <a:xfrm>
            <a:off x="0" y="0"/>
            <a:ext cx="12278360" cy="697611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863090" y="-216535"/>
            <a:ext cx="5457825" cy="49815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22590" y="3263265"/>
            <a:ext cx="5381625" cy="5295900"/>
          </a:xfrm>
          <a:prstGeom prst="rect">
            <a:avLst/>
          </a:prstGeom>
        </p:spPr>
      </p:pic>
      <p:sp>
        <p:nvSpPr>
          <p:cNvPr id="3" name="文本框 3"/>
          <p:cNvSpPr>
            <a:spLocks noGrp="1"/>
          </p:cNvSpPr>
          <p:nvPr>
            <p:ph type="title"/>
          </p:nvPr>
        </p:nvSpPr>
        <p:spPr>
          <a:xfrm>
            <a:off x="3540125" y="3234690"/>
            <a:ext cx="7190105" cy="895350"/>
          </a:xfrm>
        </p:spPr>
        <p:txBody>
          <a:bodyPr>
            <a:noAutofit/>
          </a:bodyPr>
          <a:lstStyle/>
          <a:p>
            <a:pPr algn="l"/>
            <a:r>
              <a:rPr lang="zh-CN" altLang="en-US" sz="6600" dirty="0">
                <a:solidFill>
                  <a:srgbClr val="8CB271"/>
                </a:solidFill>
                <a:latin typeface="+mn-lt"/>
                <a:ea typeface="+mn-ea"/>
                <a:cs typeface="+mn-ea"/>
                <a:sym typeface="+mn-lt"/>
              </a:rPr>
              <a:t>临界区资源管理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3619477" y="1687066"/>
            <a:ext cx="146065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02</a:t>
            </a:r>
            <a:r>
              <a:rPr lang="en-US" altLang="zh-CN" sz="48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/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714280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9481" t="25661" r="17537" b="24417"/>
          <a:stretch>
            <a:fillRect/>
          </a:stretch>
        </p:blipFill>
        <p:spPr>
          <a:xfrm>
            <a:off x="0" y="0"/>
            <a:ext cx="12278360" cy="697611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299720" y="316230"/>
            <a:ext cx="1167765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-292100" y="-240030"/>
            <a:ext cx="1505585" cy="1481455"/>
          </a:xfrm>
          <a:prstGeom prst="rect">
            <a:avLst/>
          </a:prstGeom>
        </p:spPr>
      </p:pic>
      <p:sp>
        <p:nvSpPr>
          <p:cNvPr id="11" name="文本框 3"/>
          <p:cNvSpPr>
            <a:spLocks noGrp="1"/>
          </p:cNvSpPr>
          <p:nvPr>
            <p:ph type="title"/>
          </p:nvPr>
        </p:nvSpPr>
        <p:spPr>
          <a:xfrm>
            <a:off x="1201420" y="109855"/>
            <a:ext cx="7190105" cy="895350"/>
          </a:xfrm>
        </p:spPr>
        <p:txBody>
          <a:bodyPr>
            <a:noAutofit/>
          </a:bodyPr>
          <a:lstStyle/>
          <a:p>
            <a:pPr algn="l"/>
            <a:r>
              <a:rPr lang="zh-CN" altLang="en-US" sz="24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临界区资源管理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528AF8B-6F6B-A361-A873-4B87A0B08B5E}"/>
              </a:ext>
            </a:extLst>
          </p:cNvPr>
          <p:cNvSpPr txBox="1"/>
          <p:nvPr/>
        </p:nvSpPr>
        <p:spPr>
          <a:xfrm>
            <a:off x="1318437" y="1141228"/>
            <a:ext cx="89384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例如，两个玩家都要拿同一处的盘子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D93C6B9-B1CD-ED53-5821-C03CD15AEDD3}"/>
              </a:ext>
            </a:extLst>
          </p:cNvPr>
          <p:cNvSpPr txBox="1"/>
          <p:nvPr/>
        </p:nvSpPr>
        <p:spPr>
          <a:xfrm>
            <a:off x="1318437" y="2115333"/>
            <a:ext cx="97465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如果不加管理，就会出现一个玩家把盘子拿走后，另一玩家也来到该位置尝试“拿盘子”造成错误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E3823F9-B7F6-9E46-BB96-868E885EC06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47" t="17667" r="34798" b="30956"/>
          <a:stretch/>
        </p:blipFill>
        <p:spPr>
          <a:xfrm>
            <a:off x="2195777" y="2919877"/>
            <a:ext cx="5201390" cy="352345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28341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9481" t="25661" r="17537" b="24417"/>
          <a:stretch>
            <a:fillRect/>
          </a:stretch>
        </p:blipFill>
        <p:spPr>
          <a:xfrm>
            <a:off x="0" y="0"/>
            <a:ext cx="12278360" cy="697611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299720" y="316230"/>
            <a:ext cx="1167765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-292100" y="-240030"/>
            <a:ext cx="1505585" cy="1481455"/>
          </a:xfrm>
          <a:prstGeom prst="rect">
            <a:avLst/>
          </a:prstGeom>
        </p:spPr>
      </p:pic>
      <p:sp>
        <p:nvSpPr>
          <p:cNvPr id="11" name="文本框 3"/>
          <p:cNvSpPr>
            <a:spLocks noGrp="1"/>
          </p:cNvSpPr>
          <p:nvPr>
            <p:ph type="title"/>
          </p:nvPr>
        </p:nvSpPr>
        <p:spPr>
          <a:xfrm>
            <a:off x="1201420" y="109855"/>
            <a:ext cx="7190105" cy="895350"/>
          </a:xfrm>
        </p:spPr>
        <p:txBody>
          <a:bodyPr>
            <a:noAutofit/>
          </a:bodyPr>
          <a:lstStyle/>
          <a:p>
            <a:pPr algn="l"/>
            <a:r>
              <a:rPr lang="zh-CN" altLang="en-US" sz="24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临界区资源管理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2D84DDD-F906-EDEF-7C03-9B57BF44677B}"/>
              </a:ext>
            </a:extLst>
          </p:cNvPr>
          <p:cNvSpPr txBox="1"/>
          <p:nvPr/>
        </p:nvSpPr>
        <p:spPr>
          <a:xfrm>
            <a:off x="1346791" y="1253490"/>
            <a:ext cx="94984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操作系统课上学过：</a:t>
            </a:r>
            <a:r>
              <a:rPr lang="zh-CN" altLang="en-US" sz="2000" dirty="0">
                <a:solidFill>
                  <a:srgbClr val="FF0000"/>
                </a:solidFill>
              </a:rPr>
              <a:t>临界区资源需要使用互斥访问的方式来实现共享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7E35F4D-4D3D-9D7A-075B-3726FC795DBD}"/>
              </a:ext>
            </a:extLst>
          </p:cNvPr>
          <p:cNvSpPr txBox="1"/>
          <p:nvPr/>
        </p:nvSpPr>
        <p:spPr>
          <a:xfrm>
            <a:off x="1346791" y="1901885"/>
            <a:ext cx="954803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两种锅、洗碗池、切菜板都只有一个，即它们的资源数为</a:t>
            </a:r>
            <a:r>
              <a:rPr lang="en-US" altLang="zh-CN" sz="2000" dirty="0"/>
              <a:t>1</a:t>
            </a:r>
            <a:r>
              <a:rPr lang="zh-CN" altLang="en-US" sz="2000" dirty="0"/>
              <a:t>，使用“互斥锁”加以保护即可</a:t>
            </a:r>
            <a:endParaRPr lang="en-US" altLang="zh-CN" sz="2000" dirty="0"/>
          </a:p>
          <a:p>
            <a:r>
              <a:rPr lang="zh-CN" altLang="en-US" sz="2000" dirty="0"/>
              <a:t>盘子有多个，我们需要防止的是两个玩家争抢</a:t>
            </a:r>
            <a:r>
              <a:rPr lang="zh-CN" altLang="en-US" sz="2000" dirty="0">
                <a:solidFill>
                  <a:srgbClr val="FF0000"/>
                </a:solidFill>
              </a:rPr>
              <a:t>同一个位置</a:t>
            </a:r>
            <a:r>
              <a:rPr lang="zh-CN" altLang="en-US" sz="2000" dirty="0"/>
              <a:t>的盘子。工作台也类似，防止两个玩家将盘子放在</a:t>
            </a:r>
            <a:r>
              <a:rPr lang="zh-CN" altLang="en-US" sz="2000" dirty="0">
                <a:solidFill>
                  <a:srgbClr val="FF0000"/>
                </a:solidFill>
              </a:rPr>
              <a:t>同一个位置</a:t>
            </a:r>
            <a:r>
              <a:rPr lang="zh-CN" altLang="en-US" sz="2000" dirty="0"/>
              <a:t>的工作台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F2D99F7-FACC-81F1-140E-D3D77BB9216E}"/>
              </a:ext>
            </a:extLst>
          </p:cNvPr>
          <p:cNvSpPr txBox="1"/>
          <p:nvPr/>
        </p:nvSpPr>
        <p:spPr>
          <a:xfrm>
            <a:off x="1410571" y="4357560"/>
            <a:ext cx="89455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给</a:t>
            </a:r>
            <a:r>
              <a:rPr lang="zh-CN" altLang="en-US" sz="2000" dirty="0">
                <a:solidFill>
                  <a:srgbClr val="FF0000"/>
                </a:solidFill>
              </a:rPr>
              <a:t>每个方格</a:t>
            </a:r>
            <a:r>
              <a:rPr lang="zh-CN" altLang="en-US" sz="2000" dirty="0"/>
              <a:t>上一个“互斥锁”，即按位置互斥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26633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9481" t="25661" r="17537" b="24417"/>
          <a:stretch>
            <a:fillRect/>
          </a:stretch>
        </p:blipFill>
        <p:spPr>
          <a:xfrm>
            <a:off x="0" y="0"/>
            <a:ext cx="12278360" cy="697611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299720" y="316230"/>
            <a:ext cx="1167765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-292100" y="-240030"/>
            <a:ext cx="1505585" cy="1481455"/>
          </a:xfrm>
          <a:prstGeom prst="rect">
            <a:avLst/>
          </a:prstGeom>
        </p:spPr>
      </p:pic>
      <p:sp>
        <p:nvSpPr>
          <p:cNvPr id="11" name="文本框 3"/>
          <p:cNvSpPr>
            <a:spLocks noGrp="1"/>
          </p:cNvSpPr>
          <p:nvPr>
            <p:ph type="title"/>
          </p:nvPr>
        </p:nvSpPr>
        <p:spPr>
          <a:xfrm>
            <a:off x="1201420" y="109855"/>
            <a:ext cx="7190105" cy="895350"/>
          </a:xfrm>
        </p:spPr>
        <p:txBody>
          <a:bodyPr>
            <a:noAutofit/>
          </a:bodyPr>
          <a:lstStyle/>
          <a:p>
            <a:pPr algn="l"/>
            <a:r>
              <a:rPr lang="zh-CN" altLang="en-US" sz="24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临界区资源管理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E3F3C0E-CB5F-821D-DDF5-45AC150139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7535" y="1000233"/>
            <a:ext cx="9618921" cy="553666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B0A30887-8BB1-51A6-DBC1-B9284D0FA460}"/>
              </a:ext>
            </a:extLst>
          </p:cNvPr>
          <p:cNvSpPr txBox="1"/>
          <p:nvPr/>
        </p:nvSpPr>
        <p:spPr>
          <a:xfrm>
            <a:off x="694660" y="1005205"/>
            <a:ext cx="51674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互斥锁</a:t>
            </a: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5B559A53-3DD3-94E6-54D3-261677756CE0}"/>
              </a:ext>
            </a:extLst>
          </p:cNvPr>
          <p:cNvSpPr/>
          <p:nvPr/>
        </p:nvSpPr>
        <p:spPr>
          <a:xfrm>
            <a:off x="1807535" y="1736734"/>
            <a:ext cx="2027275" cy="701749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什么时候上锁？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E4D7BB8B-656B-9937-34AE-CCACB83F0F2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886" y="2473875"/>
            <a:ext cx="10691067" cy="1533147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7E306B7E-3FFF-4BEB-7313-091CDAB99203}"/>
              </a:ext>
            </a:extLst>
          </p:cNvPr>
          <p:cNvSpPr txBox="1"/>
          <p:nvPr/>
        </p:nvSpPr>
        <p:spPr>
          <a:xfrm>
            <a:off x="694660" y="4479851"/>
            <a:ext cx="107317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对煮锅煎锅，在</a:t>
            </a:r>
            <a:r>
              <a:rPr lang="zh-CN" altLang="en-US" sz="2000" dirty="0">
                <a:solidFill>
                  <a:srgbClr val="FF0000"/>
                </a:solidFill>
              </a:rPr>
              <a:t>向着它们移动的时候</a:t>
            </a:r>
            <a:r>
              <a:rPr lang="zh-CN" altLang="en-US" sz="2000" dirty="0"/>
              <a:t>就上锁，即“</a:t>
            </a:r>
            <a:r>
              <a:rPr lang="zh-CN" altLang="en-US" sz="2000" dirty="0">
                <a:solidFill>
                  <a:srgbClr val="FF0000"/>
                </a:solidFill>
              </a:rPr>
              <a:t>预定</a:t>
            </a:r>
            <a:r>
              <a:rPr lang="zh-CN" altLang="en-US" sz="2000" dirty="0"/>
              <a:t>”</a:t>
            </a:r>
            <a:endParaRPr lang="en-US" altLang="zh-CN" sz="2000" dirty="0"/>
          </a:p>
          <a:p>
            <a:r>
              <a:rPr lang="zh-CN" altLang="en-US" sz="2000" dirty="0"/>
              <a:t>如果不是预定式的上锁，就可能出现两玩家都往同一个方格跑，先放入食物的上锁。两玩家为了碰撞避免会造成不必要的时间浪费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45425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9481" t="25661" r="17537" b="24417"/>
          <a:stretch>
            <a:fillRect/>
          </a:stretch>
        </p:blipFill>
        <p:spPr>
          <a:xfrm>
            <a:off x="0" y="0"/>
            <a:ext cx="12278360" cy="697611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299720" y="316230"/>
            <a:ext cx="1167765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-292100" y="-240030"/>
            <a:ext cx="1505585" cy="1481455"/>
          </a:xfrm>
          <a:prstGeom prst="rect">
            <a:avLst/>
          </a:prstGeom>
        </p:spPr>
      </p:pic>
      <p:sp>
        <p:nvSpPr>
          <p:cNvPr id="11" name="文本框 3"/>
          <p:cNvSpPr>
            <a:spLocks noGrp="1"/>
          </p:cNvSpPr>
          <p:nvPr>
            <p:ph type="title"/>
          </p:nvPr>
        </p:nvSpPr>
        <p:spPr>
          <a:xfrm>
            <a:off x="1201420" y="109855"/>
            <a:ext cx="7190105" cy="895350"/>
          </a:xfrm>
        </p:spPr>
        <p:txBody>
          <a:bodyPr>
            <a:noAutofit/>
          </a:bodyPr>
          <a:lstStyle/>
          <a:p>
            <a:pPr algn="l"/>
            <a:r>
              <a:rPr lang="zh-CN" altLang="en-US" sz="24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临界区资源管理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F3177F1-5085-AC74-308C-92198AC609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95" y="1062712"/>
            <a:ext cx="8454384" cy="5107716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4EE26BD0-CF14-8A38-CA42-EDD7EBE1E151}"/>
              </a:ext>
            </a:extLst>
          </p:cNvPr>
          <p:cNvSpPr txBox="1"/>
          <p:nvPr/>
        </p:nvSpPr>
        <p:spPr>
          <a:xfrm>
            <a:off x="8619460" y="1062712"/>
            <a:ext cx="309761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在每次更新订单任务的时候需要有一个空盘子，这个时候也是预定式地对空盘子所在位置上锁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8F21FF0-500C-762D-39A2-A3E2266D4B5D}"/>
              </a:ext>
            </a:extLst>
          </p:cNvPr>
          <p:cNvSpPr txBox="1"/>
          <p:nvPr/>
        </p:nvSpPr>
        <p:spPr>
          <a:xfrm>
            <a:off x="8619460" y="2870791"/>
            <a:ext cx="316141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没有空盘子就看有没有脏盘子可以洗。对脏盘子也是预定式地对脏盘子所在位置</a:t>
            </a:r>
            <a:r>
              <a:rPr lang="en-US" altLang="zh-CN" sz="2000" dirty="0"/>
              <a:t>(</a:t>
            </a:r>
            <a:r>
              <a:rPr lang="zh-CN" altLang="en-US" sz="2000" dirty="0"/>
              <a:t>脏盘回收处</a:t>
            </a:r>
            <a:r>
              <a:rPr lang="en-US" altLang="zh-CN" sz="2000" dirty="0"/>
              <a:t>)</a:t>
            </a:r>
            <a:r>
              <a:rPr lang="zh-CN" altLang="en-US" sz="2000" dirty="0"/>
              <a:t>上锁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6917662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YWU3MTgzNWQxMGZiODNhMWIyYjExZDM1MWJjOTBhMTI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heme/theme1.xml><?xml version="1.0" encoding="utf-8"?>
<a:theme xmlns:a="http://schemas.openxmlformats.org/drawingml/2006/main" name="第一PPT，www.1ppt.com">
  <a:themeElements>
    <a:clrScheme name="新版空白演示配色">
      <a:dk1>
        <a:sysClr val="windowText" lastClr="000000"/>
      </a:dk1>
      <a:lt1>
        <a:sysClr val="window" lastClr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u1nusunb">
      <a:majorFont>
        <a:latin typeface="印品黑体"/>
        <a:ea typeface="幼圆"/>
        <a:cs typeface=""/>
      </a:majorFont>
      <a:minorFont>
        <a:latin typeface="印品黑体"/>
        <a:ea typeface="幼圆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阿里巴巴普惠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阿里巴巴普惠体"/>
        <a:ea typeface=""/>
        <a:cs typeface=""/>
        <a:font script="Jpan" typeface="ＭＳ Ｐゴシック"/>
        <a:font script="Hang" typeface="맑은 고딕"/>
        <a:font script="Hans" typeface="阿里巴巴普惠体"/>
        <a:font script="Hant" typeface="新細明體"/>
        <a:font script="Arab" typeface="阿里巴巴普惠体"/>
        <a:font script="Hebr" typeface="阿里巴巴普惠体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阿里巴巴普惠体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阿里巴巴普惠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阿里巴巴普惠体"/>
        <a:ea typeface=""/>
        <a:cs typeface=""/>
        <a:font script="Jpan" typeface="ＭＳ Ｐゴシック"/>
        <a:font script="Hang" typeface="맑은 고딕"/>
        <a:font script="Hans" typeface="阿里巴巴普惠体"/>
        <a:font script="Hant" typeface="新細明體"/>
        <a:font script="Arab" typeface="阿里巴巴普惠体"/>
        <a:font script="Hebr" typeface="阿里巴巴普惠体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阿里巴巴普惠体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465</TotalTime>
  <Words>890</Words>
  <Application>Microsoft Office PowerPoint</Application>
  <PresentationFormat>宽屏</PresentationFormat>
  <Paragraphs>77</Paragraphs>
  <Slides>22</Slides>
  <Notes>0</Notes>
  <HiddenSlides>0</HiddenSlides>
  <MMClips>2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22</vt:i4>
      </vt:variant>
    </vt:vector>
  </HeadingPairs>
  <TitlesOfParts>
    <vt:vector size="28" baseType="lpstr">
      <vt:lpstr>阿里巴巴普惠体</vt:lpstr>
      <vt:lpstr>微软雅黑</vt:lpstr>
      <vt:lpstr>Arial</vt:lpstr>
      <vt:lpstr>Wingdings</vt:lpstr>
      <vt:lpstr>第一PPT，www.1ppt.com</vt:lpstr>
      <vt:lpstr>自定义设计方案</vt:lpstr>
      <vt:lpstr>PowerPoint 演示文稿</vt:lpstr>
      <vt:lpstr>并发调度</vt:lpstr>
      <vt:lpstr>并发调度</vt:lpstr>
      <vt:lpstr>并发调度</vt:lpstr>
      <vt:lpstr>临界区资源管理</vt:lpstr>
      <vt:lpstr>临界区资源管理</vt:lpstr>
      <vt:lpstr>临界区资源管理</vt:lpstr>
      <vt:lpstr>临界区资源管理</vt:lpstr>
      <vt:lpstr>临界区资源管理</vt:lpstr>
      <vt:lpstr>临界区资源管理</vt:lpstr>
      <vt:lpstr>临界区资源管理</vt:lpstr>
      <vt:lpstr>优先级</vt:lpstr>
      <vt:lpstr>优先级</vt:lpstr>
      <vt:lpstr>优先级</vt:lpstr>
      <vt:lpstr>死锁恢复</vt:lpstr>
      <vt:lpstr>死锁恢复</vt:lpstr>
      <vt:lpstr>死锁恢复</vt:lpstr>
      <vt:lpstr>杂谈</vt:lpstr>
      <vt:lpstr>其他移动策略</vt:lpstr>
      <vt:lpstr>其他移动策略</vt:lpstr>
      <vt:lpstr>并发调度还有其他方式吗？</vt:lpstr>
      <vt:lpstr>PowerPoint 演示文稿</vt:lpstr>
    </vt:vector>
  </TitlesOfParts>
  <Manager>第一PPT</Manager>
  <Company>第一PPT，www.1ppt.com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水彩叶子</dc:title>
  <dc:creator>第一PPT</dc:creator>
  <cp:keywords>www.1ppt.com</cp:keywords>
  <dc:description>www.1ppt.com</dc:description>
  <cp:lastModifiedBy>2457227200@qq.com</cp:lastModifiedBy>
  <cp:revision>184</cp:revision>
  <dcterms:created xsi:type="dcterms:W3CDTF">2019-06-19T02:08:00Z</dcterms:created>
  <dcterms:modified xsi:type="dcterms:W3CDTF">2024-08-03T14:57:34Z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2052-11.1.0.11744</vt:lpwstr>
  </property>
  <property fmtid="{D5CDD505-2E9C-101B-9397-08002B2CF9AE}" pid="3" name="ICV">
    <vt:lpwstr>D311673A7422493FB34C9FDE67610D17</vt:lpwstr>
  </property>
</Properties>
</file>